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8288000" cy="10287000"/>
  <p:notesSz cx="6858000" cy="9144000"/>
  <p:embeddedFontLst>
    <p:embeddedFont>
      <p:font typeface="Calibri" panose="020F0502020204030204" pitchFamily="34" charset="0"/>
      <p:regular r:id="rId66"/>
      <p:bold r:id="rId67"/>
      <p:italic r:id="rId68"/>
      <p:boldItalic r:id="rId69"/>
    </p:embeddedFont>
    <p:embeddedFont>
      <p:font typeface="Canva Sans" panose="020B0503030501040103" pitchFamily="34" charset="0"/>
      <p:regular r:id="rId70"/>
    </p:embeddedFont>
    <p:embeddedFont>
      <p:font typeface="Poppins" pitchFamily="2" charset="77"/>
      <p:regular r:id="rId71"/>
      <p:bold r:id="rId72"/>
      <p:italic r:id="rId73"/>
      <p:boldItalic r:id="rId74"/>
    </p:embeddedFont>
    <p:embeddedFont>
      <p:font typeface="Poppins Bold" pitchFamily="2" charset="77"/>
      <p:regular r:id="rId75"/>
      <p:bold r:id="rId76"/>
    </p:embeddedFont>
    <p:embeddedFont>
      <p:font typeface="Poppins Light" panose="020B0604020202020204" pitchFamily="34" charset="0"/>
      <p:regular r:id="rId77"/>
      <p:italic r:id="rId78"/>
    </p:embeddedFont>
    <p:embeddedFont>
      <p:font typeface="Poppins Light Bold" panose="02000000000000000000" pitchFamily="2" charset="77"/>
      <p:regular r:id="rId79"/>
    </p:embeddedFont>
    <p:embeddedFont>
      <p:font typeface="Poppins Medium 1" panose="02000000000000000000" pitchFamily="2" charset="77"/>
      <p:regular r:id="rId80"/>
    </p:embeddedFont>
    <p:embeddedFont>
      <p:font typeface="Poppins Medium 2 Bold" pitchFamily="2" charset="77"/>
      <p:regular r:id="rId81"/>
      <p:bold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7" autoAdjust="0"/>
    <p:restoredTop sz="80251" autoAdjust="0"/>
  </p:normalViewPr>
  <p:slideViewPr>
    <p:cSldViewPr>
      <p:cViewPr varScale="1">
        <p:scale>
          <a:sx n="58" d="100"/>
          <a:sy n="58" d="100"/>
        </p:scale>
        <p:origin x="184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and thanks for coming. Today I will be presenting my thesis project, which is called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Which is why we temporarily added in a second and third data set to help with the predictions of the missing values. Specifically, we used a simulation data set from MISCAN colon, and we used a second EMC provided data set, where the threshold of a positive FIT result was lower, such that the stage was known more often. You don't have to understand entirely how this algorithm works, you just have to know that once this step is done, we have a complete data set without missing values.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L" dirty="0"/>
              <a:t>And now that we have a complete data set, let's look at what models we will be using to estimate the haemoglobin concentration in this data.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01068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research we consider two different types of models: extreme gradient boosting and artificial neural networks. Let me start by briefly explaining how both methods work, beginning with XGBoost.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XGBoost algorithm is an ensemble algorithm, which basically uses shallow regression trees in a sequential manner to improve previous predictions. If we look at the step-by-step explanation on the screen, you can see that it works as follows: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First, we make in initial prediction. This prediction can be anything, it can be the mean, median, just zeros, whatever, it doesn't matter. All that matters is that once we've made our initial predictions, we can calculate the error. That's step one.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2, we build a shallow regression tree, but we do not fit this tree on the data, as we did in step 1. Instead, we fit the tree on the error of the previous tree. In doing so, we ensure that the loss function of the current prediction plus the previous prediction is lower, than the loss function of only the previous prediction.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in step three, we create the boosted counterpart of the initial prediction, through adding the initial prediction of step 1 to the XGBoost prediction of step 2 times a certain learning rate.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four, we simply determine the error of the new prediction,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 process repeats itself until a certain stopping criterium.</a:t>
            </a:r>
          </a:p>
          <a:p>
            <a:endParaRPr lang="en-US" dirty="0"/>
          </a:p>
          <a:p>
            <a:endParaRPr lang="en-US" dirty="0"/>
          </a:p>
          <a:p>
            <a:r>
              <a:rPr lang="en-US" dirty="0"/>
              <a:t>And this clearly shows how </a:t>
            </a:r>
            <a:r>
              <a:rPr lang="en-US" dirty="0" err="1"/>
              <a:t>XGBoost</a:t>
            </a:r>
            <a:r>
              <a:rPr lang="en-US" dirty="0"/>
              <a:t> attains its goal: we sequentially add weak learners, that predict better and better with each iteration, until we are left with a strong learner with a low loss function.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that you're an expert in </a:t>
            </a:r>
            <a:r>
              <a:rPr lang="en-US" dirty="0" err="1"/>
              <a:t>XGBoost</a:t>
            </a:r>
            <a:r>
              <a:rPr lang="en-US" dirty="0"/>
              <a:t>, let's also quickly make you an expert in neural networks. This algorithm is maybe a bit more straightforward to explain. and I think the easiest way to understand it, is through comparing the algorithm to our own brain. </a:t>
            </a:r>
          </a:p>
          <a:p>
            <a:endParaRPr lang="en-US" dirty="0"/>
          </a:p>
          <a:p>
            <a:r>
              <a:rPr lang="en-US" dirty="0"/>
              <a:t>Because in our brain, every action starts with an impulse to a neuron. The neuron then does something with it, and sends it to another neuron, until eventually it results in an action. Now if we translate this to a data problem, we get the following: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first present the research questions, followed by a description of the data, methodology, results, and finally a discussion where I have a question for you, and of course I also welcome questions you have for 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first feed our data to the input layer, which is the start of our model. So, this is where we tell the model the age, sex, birth year etcetera of all observations.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then data then progresses to the first hidden layer. And this is where ANN really gets interesting, because hidden layers can be used to find non-linear relations in the data, which is done through applying a non-linear activation function over the input data. </a:t>
            </a:r>
          </a:p>
          <a:p>
            <a:endParaRPr lang="en-US" dirty="0"/>
          </a:p>
          <a:p>
            <a:r>
              <a:rPr lang="en-US" dirty="0"/>
              <a:t>Once we've done that, we precede to a second hidden layer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the main reason that we do so, is because some research finds that ANNs with two hidden layers may be more efficient than an ANN with one hidden layer. But the mathematical explanation of that goes beyond the scope of this presentation. </a:t>
            </a:r>
          </a:p>
          <a:p>
            <a:endParaRPr lang="en-US" dirty="0"/>
          </a:p>
          <a:p>
            <a:r>
              <a:rPr lang="en-US" dirty="0"/>
              <a:t>We just need to know, that once the data has been fed through the first two hidden layers, the model combines all information into one final output node.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which is the predicted </a:t>
            </a:r>
            <a:r>
              <a:rPr lang="en-US" dirty="0" err="1"/>
              <a:t>haemoglobin</a:t>
            </a:r>
            <a:r>
              <a:rPr lang="en-US" dirty="0"/>
              <a:t> concentration in our case. And that's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that we've covered the missing values and we know how to make predictions using </a:t>
            </a:r>
            <a:r>
              <a:rPr lang="en-US" dirty="0" err="1"/>
              <a:t>XGBoost</a:t>
            </a:r>
            <a:r>
              <a:rPr lang="en-US" dirty="0"/>
              <a:t> and ANN, I want to touch upon the longitudinal nature of our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For those who don't know, data is considered to be longitudinal when it has a time and individual dimension. That is, for an individual A, we might have observations for time period t, t+2, and t+4.  And for individual B might have observations from time period t only.</a:t>
            </a:r>
          </a:p>
          <a:p>
            <a:endParaRPr lang="en-US" dirty="0"/>
          </a:p>
          <a:p>
            <a:r>
              <a:rPr lang="en-US" dirty="0"/>
              <a:t>Now, a 'normal' data set, often consist of points that are identically independently distributed. Which is a nice assumption we like to make in machine learning, to make valid inferences. However, from our data it would make sense to think that the current </a:t>
            </a:r>
            <a:r>
              <a:rPr lang="en-US" dirty="0" err="1"/>
              <a:t>haemoglobin</a:t>
            </a:r>
            <a:r>
              <a:rPr lang="en-US" dirty="0"/>
              <a:t> concentration of an individual is correlated with previous </a:t>
            </a:r>
            <a:r>
              <a:rPr lang="en-US" dirty="0" err="1"/>
              <a:t>haemoglobin</a:t>
            </a:r>
            <a:r>
              <a:rPr lang="en-US" dirty="0"/>
              <a:t> concentrations. And if that's the case, we violate this assumption. </a:t>
            </a:r>
          </a:p>
          <a:p>
            <a:r>
              <a:rPr lang="en-US" dirty="0"/>
              <a:t>Now you might be wondering how we will account for the possible violation of this assumption then, and the answer is: through mixed-effects machine learning.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mixed-effects machine learning we split the prediction into two parts: a fixed-part (green) and a random part (blue). The fixed-part is the same over all individuals, and the random-effects are individual specific. </a:t>
            </a:r>
          </a:p>
          <a:p>
            <a:endParaRPr lang="en-US" dirty="0"/>
          </a:p>
          <a:p>
            <a:r>
              <a:rPr lang="en-US" dirty="0"/>
              <a:t>The reason that this is appropriate to use in our setting, is because if there are indeed intra correlations between individuals, the only way we can make for valid inference, would be to explicitly model this relation, which is exactly the role the the random-effects play.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if we want to get a bit more technical: the way mixed-effects machine learning works is as follows.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first initiate the random effects at zero.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in step two, we use a machine learning model, such as </a:t>
            </a:r>
            <a:r>
              <a:rPr lang="en-US" dirty="0" err="1"/>
              <a:t>XGBoost</a:t>
            </a:r>
            <a:r>
              <a:rPr lang="en-US" dirty="0"/>
              <a:t> or ANN in our case, to estimate the dependent variable. So, in this step we estimate the fixed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my research I tried to find models to predict </a:t>
            </a:r>
            <a:r>
              <a:rPr lang="en-US" dirty="0" err="1"/>
              <a:t>haemoglobin</a:t>
            </a:r>
            <a:r>
              <a:rPr lang="en-US" dirty="0"/>
              <a:t> concentrations in an individual, and since black-box machine learning models have a long-standing reputation of high performance, I really wanted to look at their performance on the EMC data that I was provided with. Additionally, due to the longitudinal nature of the data, I also wanted to look at a mixed-effects version of these machine learning models, which leads to the research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Note that these first two steps are identical to just using a regular machine learning model to estimate the dependent variable. The difference between mixed-effects and regular machine learning only begin from step 3 onward.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in step 3, we use a linear mixed effects model and the estimated fixed effects from step 2 to estimate, and therefore update, the random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Once we have the updated random effects, we create an adjusted target variable, which is equal to the true target variable minus the random effects.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this process repeats itself, until the gain in </a:t>
            </a:r>
            <a:r>
              <a:rPr lang="en-US" dirty="0" err="1"/>
              <a:t>generalised</a:t>
            </a:r>
            <a:r>
              <a:rPr lang="en-US" dirty="0"/>
              <a:t> log-likelihood is lower than a predetermined small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once we've reached the stopping criterium, we have our mixed-effects machine learning predictions. </a:t>
            </a:r>
          </a:p>
          <a:p>
            <a:endParaRPr lang="en-US" dirty="0"/>
          </a:p>
          <a:p>
            <a:r>
              <a:rPr lang="en-US" dirty="0"/>
              <a:t>And with that, we only have one final model left to discuss.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fifth model is a result of our third, and final data characteristic: zero-inflation.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histogram shows the </a:t>
            </a:r>
            <a:r>
              <a:rPr lang="en-US" dirty="0" err="1"/>
              <a:t>haemoglobin</a:t>
            </a:r>
            <a:r>
              <a:rPr lang="en-US" dirty="0"/>
              <a:t> concentration in the data set. We can clearly see that the vast majority of observations are zeroes. And we would like for our models to understand this data characteristic.</a:t>
            </a:r>
          </a:p>
          <a:p>
            <a:endParaRPr lang="en-US" dirty="0"/>
          </a:p>
          <a:p>
            <a:r>
              <a:rPr lang="en-US" dirty="0"/>
              <a:t>I </a:t>
            </a:r>
            <a:r>
              <a:rPr lang="en-US" dirty="0" err="1"/>
              <a:t>havent</a:t>
            </a:r>
            <a:r>
              <a:rPr lang="en-US" dirty="0"/>
              <a:t> touched on it yet, but in all the previous models that I discussed, we use the root mean squared error as objective function to </a:t>
            </a:r>
            <a:r>
              <a:rPr lang="en-US" dirty="0" err="1"/>
              <a:t>minimise</a:t>
            </a:r>
            <a:r>
              <a:rPr lang="en-US" dirty="0"/>
              <a:t>. Now let's zoom in on how this loss function </a:t>
            </a:r>
            <a:r>
              <a:rPr lang="en-US" dirty="0" err="1"/>
              <a:t>penalises</a:t>
            </a:r>
            <a:r>
              <a:rPr lang="en-US" dirty="0"/>
              <a:t> wrong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RMSE loss function, is symmetric, which means </a:t>
            </a:r>
            <a:r>
              <a:rPr lang="en-US" dirty="0" err="1"/>
              <a:t>thatthe</a:t>
            </a:r>
            <a:r>
              <a:rPr lang="en-US" dirty="0"/>
              <a:t> penalty of predicting a value of 50, when the true value is 0, is equal to the penalty of predicting a value of 100 when the true value is 50.</a:t>
            </a:r>
          </a:p>
          <a:p>
            <a:endParaRPr lang="en-US" dirty="0"/>
          </a:p>
          <a:p>
            <a:r>
              <a:rPr lang="en-US" dirty="0"/>
              <a:t>However, it might not be a good idea to use a loss function that's generally used for Gaussian distributions, as loss function for a heavily zero-inflated distribution.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where the Tweedie loss comes in. This is an asymmetrical loss function, which puts a higher penalty on wrongly predicting a non-zero value for a true value of zero, than if the true value is non-zero.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Okay, so we've discussed on all our data problems, and we know all there is to know about </a:t>
            </a:r>
            <a:r>
              <a:rPr lang="en-US" dirty="0" err="1"/>
              <a:t>XGBoost</a:t>
            </a:r>
            <a:r>
              <a:rPr lang="en-US" dirty="0"/>
              <a:t>, ANN and mixed-effects models. This leaves us with these five models: </a:t>
            </a:r>
            <a:r>
              <a:rPr lang="en-US" dirty="0" err="1"/>
              <a:t>XGBoost</a:t>
            </a:r>
            <a:r>
              <a:rPr lang="en-US" dirty="0"/>
              <a:t>, </a:t>
            </a:r>
            <a:r>
              <a:rPr lang="en-US" dirty="0" err="1"/>
              <a:t>MeXGBoost</a:t>
            </a:r>
            <a:r>
              <a:rPr lang="en-US" dirty="0"/>
              <a:t>, Tweedie </a:t>
            </a:r>
            <a:r>
              <a:rPr lang="en-US" dirty="0" err="1"/>
              <a:t>XGBoost</a:t>
            </a:r>
            <a:r>
              <a:rPr lang="en-US" dirty="0"/>
              <a:t>, ANN and </a:t>
            </a:r>
            <a:r>
              <a:rPr lang="en-US" dirty="0" err="1"/>
              <a:t>MeANN</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the main data set that we used in this research, was provided by EMC. It contains information on all variables that you see on the screen right here, so: ...</a:t>
            </a:r>
          </a:p>
          <a:p>
            <a:endParaRPr lang="en-US"/>
          </a:p>
          <a:p>
            <a:r>
              <a:rPr lang="en-US"/>
              <a:t>It amounts to almost 7 million observations, for 3.2 million individuals, which are obtained biennaly from 2014-2020.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L" dirty="0"/>
              <a:t>Now I before I continue to the research results, do you have any burning questions, which you'd like for me to answer now?</a:t>
            </a:r>
          </a:p>
          <a:p>
            <a:endParaRPr lang="en-NL" dirty="0"/>
          </a:p>
          <a:p>
            <a:r>
              <a:rPr lang="en-NL" dirty="0"/>
              <a:t>If not, I will continue!</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731633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off, spoiler alert, the performance of the models are relatively similar across the board, which is why I've decided to split up the results into similarities which hold across all models, and differences between these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start with discussing these similarities.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figures show the distribution of classifications of predictions against true values in percentages per interval. So what we did, was we sorted the true dependent variable into buckets with width 25, and we evaluated the predictions per bucket. Green represents the share of points that are correctly predicted, yellow is indicative of under prediction and pink denotes over prediction. As you can see, the figures are extremely similar over all 5 models, so let's zoom in on one.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know from the histogram that I've shown before, that the vast majority of points are zero, and therefore lie in the first interval. And the fact that the first interval is almost entirely green indicates that all of our models perform really well in this interval, with correct classifications for more than 95% of </a:t>
            </a:r>
            <a:r>
              <a:rPr lang="en-US" dirty="0" err="1"/>
              <a:t>observationsa</a:t>
            </a:r>
            <a:r>
              <a:rPr lang="en-US" dirty="0"/>
              <a:t> across all models. So the models are really accurate for the vast majority of our observations. </a:t>
            </a:r>
          </a:p>
          <a:p>
            <a:endParaRPr lang="en-US" dirty="0"/>
          </a:p>
          <a:p>
            <a:r>
              <a:rPr lang="en-US" dirty="0"/>
              <a:t>On the flip side, however, our models hardly produce any correct predictions once the dependent variable exceeds 225. Which can be seen from the 5 bars on the most right being (almost) entirely yellow.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relates to the next two similarities which I want to discuss. Because when we plot the median predicted values against the median true values, we see that our models already start to under predict once the true value exceeds approximately 50.</a:t>
            </a:r>
          </a:p>
          <a:p>
            <a:endParaRPr lang="en-US" dirty="0"/>
          </a:p>
          <a:p>
            <a:r>
              <a:rPr lang="en-US" dirty="0"/>
              <a:t>That is, in the best case scenario our models would lie on the gray 45 degree line, which is when predictions are exactly equal to the true values. But we clearly see that our models drop beneath this 'perfect' line more and more as the dependent variable increases. It seems that our models are not able to accurately predict any values over approximately 150 at all.</a:t>
            </a:r>
          </a:p>
          <a:p>
            <a:endParaRPr lang="en-US" dirty="0"/>
          </a:p>
          <a:p>
            <a:r>
              <a:rPr lang="en-US" dirty="0"/>
              <a:t>The only reason I can think of for why our models seem to cap around 150, is the following.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Recall our histogram from a few slides ago.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we zoom in on this area where the FIT is positive, so where the dependent variable exceeds 47, we see the following histogram: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What we can see, is that the distribution of </a:t>
            </a:r>
            <a:r>
              <a:rPr lang="en-US" dirty="0" err="1"/>
              <a:t>haemoglobin</a:t>
            </a:r>
            <a:r>
              <a:rPr lang="en-US" dirty="0"/>
              <a:t> concentration in these positive FITS is bimodal, with a first peak around [50;150] and a second peak from [150;300]. And I think that the models that I introduced today, just didn't catch the second peak. Which could be for a multitude of reasons.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One of which being that the share of observations with </a:t>
            </a:r>
            <a:r>
              <a:rPr lang="en-US" dirty="0" err="1"/>
              <a:t>haemoglobin</a:t>
            </a:r>
            <a:r>
              <a:rPr lang="en-US" dirty="0"/>
              <a:t> concentrations over 150 in the train set is incredibly low, so the model may have perceived those observations as noise rather than a true relation in the data. </a:t>
            </a:r>
          </a:p>
          <a:p>
            <a:endParaRPr lang="en-US" dirty="0"/>
          </a:p>
          <a:p>
            <a:r>
              <a:rPr lang="en-US" dirty="0"/>
              <a:t>The second one is really straightforward, it may just not be possible to model such high values with the variables that we have in our data set. </a:t>
            </a:r>
          </a:p>
          <a:p>
            <a:endParaRPr lang="en-US" dirty="0"/>
          </a:p>
          <a:p>
            <a:r>
              <a:rPr lang="en-US" dirty="0"/>
              <a:t>Or lastly, it might be indicative that the second peak is actually due to an error in data collection (due to e.g. the quality of the FITs), and our models are actually 'right' not to predict those values. </a:t>
            </a:r>
          </a:p>
          <a:p>
            <a:endParaRPr lang="en-US" dirty="0"/>
          </a:p>
          <a:p>
            <a:r>
              <a:rPr lang="en-US" dirty="0"/>
              <a:t>But for now, these are all just hypotheses.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in this data set are three important data characteristics that I want to discuss: first are missing values, second is the fact that the data is longitudinal, and lastly the zero inflation in the dependent variable.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discuss the final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Using a modified Diebold-Mariano test, we looked at the relative performance of the models, and we find that this is the order of performance based on a 0.1% significance level. </a:t>
            </a:r>
          </a:p>
          <a:p>
            <a:endParaRPr lang="en-US" dirty="0"/>
          </a:p>
          <a:p>
            <a:r>
              <a:rPr lang="en-US" dirty="0"/>
              <a:t>Now, there are two things that immediately stand out, which are that (1)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Introducing mixed-effects to the </a:t>
            </a:r>
            <a:r>
              <a:rPr lang="en-US" dirty="0" err="1"/>
              <a:t>XGBoost</a:t>
            </a:r>
            <a:r>
              <a:rPr lang="en-US" dirty="0"/>
              <a:t> model has clearly had a positive effect with respect to model performance, whereas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Introducing mixed-effects to the ANN model has had a negative effect on model performance. </a:t>
            </a:r>
          </a:p>
          <a:p>
            <a:endParaRPr lang="en-US" dirty="0"/>
          </a:p>
          <a:p>
            <a:r>
              <a:rPr lang="en-US" dirty="0"/>
              <a:t>And secondly, it seems that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may have made a right decision using the Tweedie loss function, as it performs better than its RMSE counterpart, and it also outperforms the ANN and MeANN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in conclusion. Our models accurately predict the vast majority of data points, but they do not capture the second peak in </a:t>
            </a:r>
            <a:r>
              <a:rPr lang="en-US" dirty="0" err="1"/>
              <a:t>haemoglobin</a:t>
            </a:r>
            <a:r>
              <a:rPr lang="en-US" dirty="0"/>
              <a:t> concentration. </a:t>
            </a:r>
          </a:p>
          <a:p>
            <a:endParaRPr lang="en-US" dirty="0"/>
          </a:p>
          <a:p>
            <a:r>
              <a:rPr lang="en-US" dirty="0"/>
              <a:t>Secondly, whether using mixed-effects machine learning is beneficial seems to depend on the machine learning model that is used to estimate the fixed-effects. </a:t>
            </a:r>
          </a:p>
          <a:p>
            <a:endParaRPr lang="en-US" dirty="0"/>
          </a:p>
          <a:p>
            <a:r>
              <a:rPr lang="en-US" dirty="0"/>
              <a:t>And lastly, it might be worthwhile to look into the model performance of our best performing model, the </a:t>
            </a:r>
            <a:r>
              <a:rPr lang="en-US" dirty="0" err="1"/>
              <a:t>MeXGBoost</a:t>
            </a:r>
            <a:r>
              <a:rPr lang="en-US" dirty="0"/>
              <a:t> model, when we use the Tweedie loss function as objective, since it shows increased performance over its RMSE counterpart. This also leads me to the final part of this presentation, which are the suggestions for further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I haven't explicitly mentioned it, but when we looked at the plot of median predicted versus true </a:t>
            </a:r>
            <a:r>
              <a:rPr lang="en-US" dirty="0" err="1"/>
              <a:t>medaian</a:t>
            </a:r>
            <a:r>
              <a:rPr lang="en-US" dirty="0"/>
              <a:t> values we could </a:t>
            </a:r>
            <a:r>
              <a:rPr lang="en-US" dirty="0" err="1"/>
              <a:t>cleary</a:t>
            </a:r>
            <a:r>
              <a:rPr lang="en-US" dirty="0"/>
              <a:t> see a jump before the threshold of 47, and after. Which leads me to believe that even though our models don't perform fantastically for high positive values, they might work well in a hurdle model setting, where we use them to predict a positive, or negative FIT. And if we predict a positive FIT, we then use a different estimation method which takes into account the bimodal nature of the dependent variable.</a:t>
            </a:r>
          </a:p>
          <a:p>
            <a:endParaRPr lang="en-US" dirty="0"/>
          </a:p>
          <a:p>
            <a:r>
              <a:rPr lang="en-US" dirty="0"/>
              <a:t>(2) Another natural extension would be to look at how our models perform in MISCAN-Colon, maybe they'll be better (or worse), but maybe they'll be better. </a:t>
            </a:r>
          </a:p>
          <a:p>
            <a:endParaRPr lang="en-US" dirty="0"/>
          </a:p>
          <a:p>
            <a:r>
              <a:rPr lang="en-US" dirty="0"/>
              <a:t>(3) And finally, maybe the most interesting extension of them all would be to try and open the black box. This can be done using interpretation techniques such as feature importance and SHAPLEY values. Maybe this way we can also find out why our models all follow the same trend? But until then...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why do you think the models follow the same trend?</a:t>
            </a:r>
          </a:p>
          <a:p>
            <a:endParaRPr lang="en-US" dirty="0"/>
          </a:p>
          <a:p>
            <a:r>
              <a:rPr lang="en-US" dirty="0"/>
              <a:t>and are there any things you think I missed, or that you would like to see in the future?</a:t>
            </a:r>
          </a:p>
          <a:p>
            <a:endParaRPr lang="en-US" dirty="0"/>
          </a:p>
          <a:p>
            <a:r>
              <a:rPr lang="en-US" dirty="0"/>
              <a:t>and, lastly, </a:t>
            </a:r>
            <a:r>
              <a:rPr lang="en-US" dirty="0" err="1"/>
              <a:t>ofcourse</a:t>
            </a:r>
            <a:r>
              <a:rPr lang="en-US" dirty="0"/>
              <a:t>, are there any questions from you to 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screen you can see an example of a prediction when we use XGBoost and ANN regularly. The true hb value is 100, and we predicted it to be 76.2.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consider a second estimation, which starts exactly the same as the normal machine learning estimation. But here's the difference, in mixed-effects machine learning we add an additional term.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missing values.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one. This term is individual specific, and aims to capture the intra individual correlations.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as you can see, in our perfect hypothetical situation, adding this term has lead to a better prediction. The question is now: does this also hold in practice?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as you've noticed by now, I love to explain the mathematics behind algorithms. But no worries, I won't be explaining the algorithm as you're seeing it on the screen right now. Instead, I've simplified it.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All variables in our data set are complete, except for the stage variable. The stage variable shows the current stage of lesion in an individual, ranging from healthy to non-advanced adenoma, advanced adenoma, and colorectal cancer. This variable is only known when an individual undergoes a colonoscopy, which only happens when the FIT result is positive. For our data set, only 3.9% of observations had a positive test outcome, which means that 96.1% of observations in stage are missing. How did we account for those missing values you ask?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Well, through data imputation.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Specifically, we use the approach by van </a:t>
            </a:r>
            <a:r>
              <a:rPr lang="en-US" dirty="0" err="1"/>
              <a:t>Buuren</a:t>
            </a:r>
            <a:r>
              <a:rPr lang="en-US" dirty="0"/>
              <a:t>, called multiple imputation via chained equations. This method works by fitting a series of regression models to the data, where we impute the missing observations in stage, using the known variables ... without missing values, and the known observations of stage. Now, I can hear you thinking: do you really think it's best practice to only use 3.9% of observations to impute one of the most influential variables in your data set? Well, no.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5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9.sv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9.sv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5747100" cy="6010275"/>
          </a:xfrm>
          <a:prstGeom prst="rect">
            <a:avLst/>
          </a:prstGeom>
        </p:spPr>
        <p:txBody>
          <a:bodyPr lIns="0" tIns="0" rIns="0" bIns="0" rtlCol="0" anchor="t">
            <a:spAutoFit/>
          </a:bodyPr>
          <a:lstStyle/>
          <a:p>
            <a:pPr>
              <a:lnSpc>
                <a:spcPts val="3840"/>
              </a:lnSpc>
            </a:pPr>
            <a:r>
              <a:rPr lang="en-US" sz="3200" spc="99">
                <a:solidFill>
                  <a:srgbClr val="333333"/>
                </a:solidFill>
                <a:latin typeface="Poppins Bold"/>
              </a:rPr>
              <a:t>Thesis presentation:</a:t>
            </a:r>
          </a:p>
          <a:p>
            <a:pPr>
              <a:lnSpc>
                <a:spcPts val="3840"/>
              </a:lnSpc>
            </a:pPr>
            <a:endParaRPr lang="en-US" sz="3200" spc="99">
              <a:solidFill>
                <a:srgbClr val="333333"/>
              </a:solidFill>
              <a:latin typeface="Poppins Bold"/>
            </a:endParaRPr>
          </a:p>
          <a:p>
            <a:pPr>
              <a:lnSpc>
                <a:spcPts val="6600"/>
              </a:lnSpc>
            </a:pPr>
            <a:r>
              <a:rPr lang="en-US" sz="5500" spc="170">
                <a:solidFill>
                  <a:srgbClr val="333333"/>
                </a:solidFill>
                <a:latin typeface="Poppins Bold"/>
              </a:rPr>
              <a:t>Simulating Haemoglobin Concentrations for MISCAN-Colon Using Black-box Machine Learning as a Step Towards Personalised Colorectal Cancer Screening</a:t>
            </a:r>
          </a:p>
          <a:p>
            <a:pPr>
              <a:lnSpc>
                <a:spcPts val="6600"/>
              </a:lnSpc>
            </a:pPr>
            <a:endParaRPr lang="en-US" sz="5500" spc="170">
              <a:solidFill>
                <a:srgbClr val="333333"/>
              </a:solidFill>
              <a:latin typeface="Poppins Bold"/>
            </a:endParaRPr>
          </a:p>
        </p:txBody>
      </p:sp>
      <p:sp>
        <p:nvSpPr>
          <p:cNvPr id="5" name="TextBox 5"/>
          <p:cNvSpPr txBox="1"/>
          <p:nvPr/>
        </p:nvSpPr>
        <p:spPr>
          <a:xfrm>
            <a:off x="10415162"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SUPERVISORS</a:t>
            </a:r>
          </a:p>
        </p:txBody>
      </p:sp>
      <p:sp>
        <p:nvSpPr>
          <p:cNvPr id="6" name="TextBox 6"/>
          <p:cNvSpPr txBox="1"/>
          <p:nvPr/>
        </p:nvSpPr>
        <p:spPr>
          <a:xfrm>
            <a:off x="6353430" y="1069668"/>
            <a:ext cx="6965265"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Iris Lansdorp-Vogelaar, Rosita van den Puttelaar, and Danica van den Berg</a:t>
            </a:r>
          </a:p>
        </p:txBody>
      </p:sp>
      <p:sp>
        <p:nvSpPr>
          <p:cNvPr id="7" name="TextBox 7"/>
          <p:cNvSpPr txBox="1"/>
          <p:nvPr/>
        </p:nvSpPr>
        <p:spPr>
          <a:xfrm>
            <a:off x="1028700" y="402916"/>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Medium 1"/>
              </a:rPr>
              <a:t>19-12-2022</a:t>
            </a:r>
          </a:p>
        </p:txBody>
      </p:sp>
      <p:sp>
        <p:nvSpPr>
          <p:cNvPr id="8" name="TextBox 8"/>
          <p:cNvSpPr txBox="1"/>
          <p:nvPr/>
        </p:nvSpPr>
        <p:spPr>
          <a:xfrm>
            <a:off x="1028700" y="1069668"/>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Light"/>
              </a:rPr>
              <a:t>Erasmus Medical Centre</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STUDENT</a:t>
            </a:r>
          </a:p>
        </p:txBody>
      </p:sp>
      <p:sp>
        <p:nvSpPr>
          <p:cNvPr id="12" name="TextBox 12"/>
          <p:cNvSpPr txBox="1"/>
          <p:nvPr/>
        </p:nvSpPr>
        <p:spPr>
          <a:xfrm>
            <a:off x="14355767" y="1069668"/>
            <a:ext cx="2903533"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Yoëlle Kilsdonk</a:t>
            </a:r>
          </a:p>
          <a:p>
            <a:pPr algn="r">
              <a:lnSpc>
                <a:spcPts val="3359"/>
              </a:lnSpc>
            </a:pPr>
            <a:r>
              <a:rPr lang="en-US" sz="2400">
                <a:solidFill>
                  <a:srgbClr val="333333"/>
                </a:solidFill>
                <a:latin typeface="Poppins Light"/>
              </a:rPr>
              <a:t>513530</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39532" y="2537298"/>
            <a:ext cx="6559565" cy="5903608"/>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5</a:t>
            </a:r>
          </a:p>
        </p:txBody>
      </p:sp>
      <p:sp>
        <p:nvSpPr>
          <p:cNvPr id="7" name="TextBox 7"/>
          <p:cNvSpPr txBox="1"/>
          <p:nvPr/>
        </p:nvSpPr>
        <p:spPr>
          <a:xfrm>
            <a:off x="1393076" y="2184873"/>
            <a:ext cx="837029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Multiple Imputation via Chained Equations</a:t>
            </a:r>
          </a:p>
        </p:txBody>
      </p:sp>
      <p:sp>
        <p:nvSpPr>
          <p:cNvPr id="8" name="TextBox 8"/>
          <p:cNvSpPr txBox="1"/>
          <p:nvPr/>
        </p:nvSpPr>
        <p:spPr>
          <a:xfrm>
            <a:off x="1393076" y="3139329"/>
            <a:ext cx="7750924" cy="53892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Fits regression models to predict missing values of </a:t>
            </a:r>
            <a:r>
              <a:rPr lang="en-US" sz="2400">
                <a:solidFill>
                  <a:srgbClr val="A6A6A6"/>
                </a:solidFill>
                <a:latin typeface="Poppins Light Bold"/>
              </a:rPr>
              <a:t>stage</a:t>
            </a:r>
            <a:r>
              <a:rPr lang="en-US" sz="2400">
                <a:solidFill>
                  <a:srgbClr val="A6A6A6"/>
                </a:solidFill>
                <a:latin typeface="Poppins Light"/>
              </a:rPr>
              <a:t> (96.1%) using the variables </a:t>
            </a:r>
            <a:r>
              <a:rPr lang="en-US" sz="2400">
                <a:solidFill>
                  <a:srgbClr val="A6A6A6"/>
                </a:solidFill>
                <a:latin typeface="Poppins Light Bold"/>
              </a:rPr>
              <a:t>FIT result</a:t>
            </a:r>
            <a:r>
              <a:rPr lang="en-US" sz="2400">
                <a:solidFill>
                  <a:srgbClr val="A6A6A6"/>
                </a:solidFill>
                <a:latin typeface="Poppins Light"/>
              </a:rPr>
              <a:t>, </a:t>
            </a:r>
            <a:r>
              <a:rPr lang="en-US" sz="2400">
                <a:solidFill>
                  <a:srgbClr val="A6A6A6"/>
                </a:solidFill>
                <a:latin typeface="Poppins Light Bold"/>
              </a:rPr>
              <a:t>age</a:t>
            </a:r>
            <a:r>
              <a:rPr lang="en-US" sz="2400">
                <a:solidFill>
                  <a:srgbClr val="A6A6A6"/>
                </a:solidFill>
                <a:latin typeface="Poppins Light"/>
              </a:rPr>
              <a:t>, </a:t>
            </a:r>
            <a:r>
              <a:rPr lang="en-US" sz="2400">
                <a:solidFill>
                  <a:srgbClr val="A6A6A6"/>
                </a:solidFill>
                <a:latin typeface="Poppins Light Bold"/>
              </a:rPr>
              <a:t>sex</a:t>
            </a:r>
            <a:r>
              <a:rPr lang="en-US" sz="2400">
                <a:solidFill>
                  <a:srgbClr val="A6A6A6"/>
                </a:solidFill>
                <a:latin typeface="Poppins Light"/>
              </a:rPr>
              <a:t>, </a:t>
            </a:r>
            <a:r>
              <a:rPr lang="en-US" sz="2400">
                <a:solidFill>
                  <a:srgbClr val="A6A6A6"/>
                </a:solidFill>
                <a:latin typeface="Poppins Light Bold"/>
              </a:rPr>
              <a:t>haemoglobin</a:t>
            </a:r>
            <a:r>
              <a:rPr lang="en-US" sz="2400">
                <a:solidFill>
                  <a:srgbClr val="A6A6A6"/>
                </a:solidFill>
                <a:latin typeface="Poppins Light"/>
              </a:rPr>
              <a:t> </a:t>
            </a:r>
            <a:r>
              <a:rPr lang="en-US" sz="2400">
                <a:solidFill>
                  <a:srgbClr val="A6A6A6"/>
                </a:solidFill>
                <a:latin typeface="Poppins Light Bold"/>
              </a:rPr>
              <a:t>concentration </a:t>
            </a:r>
            <a:r>
              <a:rPr lang="en-US" sz="2400">
                <a:solidFill>
                  <a:srgbClr val="A6A6A6"/>
                </a:solidFill>
                <a:latin typeface="Poppins Light"/>
              </a:rPr>
              <a:t>and the known observations of </a:t>
            </a:r>
            <a:r>
              <a:rPr lang="en-US" sz="2400">
                <a:solidFill>
                  <a:srgbClr val="A6A6A6"/>
                </a:solidFill>
                <a:latin typeface="Poppins Light Bold"/>
              </a:rPr>
              <a:t>stage</a:t>
            </a:r>
            <a:r>
              <a:rPr lang="en-US" sz="2400">
                <a:solidFill>
                  <a:srgbClr val="A6A6A6"/>
                </a:solidFill>
                <a:latin typeface="Poppins Light"/>
              </a:rPr>
              <a:t> (3.9%)</a:t>
            </a:r>
          </a:p>
          <a:p>
            <a:pPr>
              <a:lnSpc>
                <a:spcPts val="4320"/>
              </a:lnSpc>
            </a:pPr>
            <a:endParaRPr lang="en-US" sz="2400">
              <a:solidFill>
                <a:srgbClr val="A6A6A6"/>
              </a:solidFill>
              <a:latin typeface="Poppins Light"/>
            </a:endParaRPr>
          </a:p>
          <a:p>
            <a:pPr marL="518160" lvl="1" indent="-259080">
              <a:lnSpc>
                <a:spcPts val="4320"/>
              </a:lnSpc>
              <a:buFont typeface="Arial"/>
              <a:buChar char="•"/>
            </a:pPr>
            <a:r>
              <a:rPr lang="en-US" sz="2400">
                <a:solidFill>
                  <a:srgbClr val="000000"/>
                </a:solidFill>
                <a:latin typeface="Poppins Light"/>
              </a:rPr>
              <a:t>Additional data sets</a:t>
            </a:r>
          </a:p>
          <a:p>
            <a:pPr marL="1036320" lvl="2" indent="-345440">
              <a:lnSpc>
                <a:spcPts val="4320"/>
              </a:lnSpc>
              <a:buFont typeface="Arial"/>
              <a:buChar char="⚬"/>
            </a:pPr>
            <a:r>
              <a:rPr lang="en-US" sz="2400">
                <a:solidFill>
                  <a:srgbClr val="000000"/>
                </a:solidFill>
                <a:latin typeface="Poppins Light"/>
              </a:rPr>
              <a:t>Simulation data set</a:t>
            </a:r>
          </a:p>
          <a:p>
            <a:pPr marL="1036320" lvl="2" indent="-345440">
              <a:lnSpc>
                <a:spcPts val="4320"/>
              </a:lnSpc>
              <a:buFont typeface="Arial"/>
              <a:buChar char="⚬"/>
            </a:pPr>
            <a:r>
              <a:rPr lang="en-US" sz="2400">
                <a:solidFill>
                  <a:srgbClr val="000000"/>
                </a:solidFill>
                <a:latin typeface="Poppins Light"/>
              </a:rPr>
              <a:t>Second EMC provided data set</a:t>
            </a: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402060" y="1747365"/>
            <a:ext cx="3159731" cy="1579865"/>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7" name="TextBox 7"/>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ANN with </a:t>
            </a:r>
            <a:r>
              <a:rPr lang="en-US" sz="2400">
                <a:solidFill>
                  <a:srgbClr val="00C49A"/>
                </a:solidFill>
                <a:latin typeface="Poppins Light Bold"/>
              </a:rPr>
              <a:t>RMSE</a:t>
            </a:r>
            <a:r>
              <a:rPr lang="en-US" sz="2400">
                <a:solidFill>
                  <a:srgbClr val="333333"/>
                </a:solidFill>
                <a:latin typeface="Poppins Light"/>
              </a:rPr>
              <a:t> as objective function</a:t>
            </a:r>
          </a:p>
          <a:p>
            <a:pPr marL="518160" lvl="1" indent="-259080">
              <a:lnSpc>
                <a:spcPts val="4320"/>
              </a:lnSpc>
              <a:buFont typeface="Arial"/>
              <a:buChar char="•"/>
            </a:pPr>
            <a:r>
              <a:rPr lang="en-US" sz="2400">
                <a:solidFill>
                  <a:srgbClr val="A6A6A6"/>
                </a:solidFill>
                <a:latin typeface="Poppins Light"/>
              </a:rPr>
              <a:t>ANN Mixed-effects</a:t>
            </a:r>
          </a:p>
        </p:txBody>
      </p:sp>
      <p:sp>
        <p:nvSpPr>
          <p:cNvPr id="8" name="TextBox 8"/>
          <p:cNvSpPr txBox="1"/>
          <p:nvPr/>
        </p:nvSpPr>
        <p:spPr>
          <a:xfrm>
            <a:off x="1393076" y="3139329"/>
            <a:ext cx="4267075"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100F0D"/>
                </a:solidFill>
                <a:latin typeface="Poppins Light"/>
              </a:rPr>
              <a:t>X</a:t>
            </a:r>
            <a:r>
              <a:rPr lang="en-US" sz="2400">
                <a:solidFill>
                  <a:srgbClr val="333333"/>
                </a:solidFill>
                <a:latin typeface="Poppins Light"/>
              </a:rPr>
              <a:t>GBoost with </a:t>
            </a:r>
            <a:r>
              <a:rPr lang="en-US" sz="2400">
                <a:solidFill>
                  <a:srgbClr val="00C49A"/>
                </a:solidFill>
                <a:latin typeface="Poppins Light Bold"/>
              </a:rPr>
              <a:t>RMSE</a:t>
            </a:r>
            <a:r>
              <a:rPr lang="en-US" sz="2400">
                <a:solidFill>
                  <a:srgbClr val="333333"/>
                </a:solidFill>
                <a:latin typeface="Poppins Light"/>
              </a:rPr>
              <a:t> as objective function </a:t>
            </a:r>
          </a:p>
          <a:p>
            <a:pPr marL="518160" lvl="1" indent="-259080">
              <a:lnSpc>
                <a:spcPts val="4320"/>
              </a:lnSpc>
              <a:buFont typeface="Arial"/>
              <a:buChar char="•"/>
            </a:pPr>
            <a:r>
              <a:rPr lang="en-US" sz="2400">
                <a:solidFill>
                  <a:srgbClr val="A6A6A6"/>
                </a:solidFill>
                <a:latin typeface="Poppins Light"/>
              </a:rPr>
              <a:t>XGBoost </a:t>
            </a:r>
            <a:r>
              <a:rPr lang="en-US" sz="2400">
                <a:solidFill>
                  <a:srgbClr val="A6A6A6"/>
                </a:solidFill>
                <a:latin typeface="Poppins Light Bold"/>
              </a:rPr>
              <a:t>Mixed-effects</a:t>
            </a:r>
          </a:p>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Tweedie</a:t>
            </a:r>
            <a:r>
              <a:rPr lang="en-US" sz="2400">
                <a:solidFill>
                  <a:srgbClr val="A6A6A6"/>
                </a:solidFill>
                <a:latin typeface="Poppins Light"/>
              </a:rPr>
              <a:t> </a:t>
            </a:r>
            <a:r>
              <a:rPr lang="en-US" sz="2400">
                <a:solidFill>
                  <a:srgbClr val="A6A6A6"/>
                </a:solidFill>
                <a:latin typeface="Poppins Light Bold"/>
              </a:rPr>
              <a:t>Loss </a:t>
            </a:r>
            <a:r>
              <a:rPr lang="en-US" sz="2400">
                <a:solidFill>
                  <a:srgbClr val="A6A6A6"/>
                </a:solidFill>
                <a:latin typeface="Poppins Light"/>
              </a:rPr>
              <a:t>as objective function </a:t>
            </a:r>
          </a:p>
          <a:p>
            <a:pPr>
              <a:lnSpc>
                <a:spcPts val="4320"/>
              </a:lnSpc>
            </a:pPr>
            <a:endParaRPr lang="en-US" sz="2400">
              <a:solidFill>
                <a:srgbClr val="A6A6A6"/>
              </a:solidFill>
              <a:latin typeface="Poppins Light"/>
            </a:endParaRPr>
          </a:p>
        </p:txBody>
      </p:sp>
      <p:sp>
        <p:nvSpPr>
          <p:cNvPr id="9" name="TextBox 9"/>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10" name="TextBox 10"/>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6</a:t>
            </a:r>
          </a:p>
        </p:txBody>
      </p:sp>
      <p:sp>
        <p:nvSpPr>
          <p:cNvPr id="12" name="TextBox 12"/>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8" name="TextBox 8"/>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Fit model to the data</a:t>
            </a:r>
          </a:p>
          <a:p>
            <a:pPr marL="716280" lvl="1" indent="-457200">
              <a:lnSpc>
                <a:spcPts val="4320"/>
              </a:lnSpc>
              <a:buFont typeface="+mj-lt"/>
              <a:buAutoNum type="arabicPeriod"/>
            </a:pPr>
            <a:r>
              <a:rPr lang="en-US" sz="2400" dirty="0">
                <a:solidFill>
                  <a:srgbClr val="333333"/>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333333"/>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333333"/>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333333"/>
                </a:solidFill>
                <a:latin typeface="Poppins Light"/>
              </a:rPr>
              <a:t> Make new prediction as: previous prediction + </a:t>
            </a:r>
            <a:r>
              <a:rPr lang="en-US" sz="2400" dirty="0" err="1">
                <a:solidFill>
                  <a:srgbClr val="333333"/>
                </a:solidFill>
                <a:latin typeface="Poppins Light"/>
              </a:rPr>
              <a:t>ε</a:t>
            </a:r>
            <a:r>
              <a:rPr lang="en-US" sz="2400" dirty="0">
                <a:solidFill>
                  <a:srgbClr val="333333"/>
                </a:solidFill>
                <a:latin typeface="Poppins Light"/>
              </a:rPr>
              <a:t> * </a:t>
            </a:r>
            <a:r>
              <a:rPr lang="en-US" sz="2400" dirty="0" err="1">
                <a:solidFill>
                  <a:srgbClr val="333333"/>
                </a:solidFill>
                <a:latin typeface="Poppins Light"/>
              </a:rPr>
              <a:t>XGBoost</a:t>
            </a:r>
            <a:r>
              <a:rPr lang="en-US" sz="2400" dirty="0">
                <a:solidFill>
                  <a:srgbClr val="333333"/>
                </a:solidFill>
                <a:latin typeface="Poppins Light"/>
              </a:rPr>
              <a:t> prediction</a:t>
            </a:r>
          </a:p>
          <a:p>
            <a:pPr marL="716280" lvl="1" indent="-457200">
              <a:lnSpc>
                <a:spcPts val="4320"/>
              </a:lnSpc>
              <a:buFont typeface="+mj-lt"/>
              <a:buAutoNum type="arabicPeriod"/>
            </a:pPr>
            <a:r>
              <a:rPr lang="en-US" sz="2400" dirty="0">
                <a:solidFill>
                  <a:srgbClr val="333333"/>
                </a:solidFill>
                <a:latin typeface="Poppins Light"/>
              </a:rPr>
              <a:t> Determine the error of new prediction </a:t>
            </a:r>
          </a:p>
          <a:p>
            <a:pPr marL="716280" lvl="1" indent="-457200">
              <a:lnSpc>
                <a:spcPts val="4320"/>
              </a:lnSpc>
              <a:buFont typeface="+mj-lt"/>
              <a:buAutoNum type="arabicPeriod"/>
            </a:pPr>
            <a:r>
              <a:rPr lang="en-US" sz="2400" dirty="0">
                <a:solidFill>
                  <a:srgbClr val="333333"/>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C49A"/>
                </a:solidFill>
                <a:latin typeface="Poppins Light Bold"/>
              </a:rPr>
              <a:t> Build a shallow regression tree </a:t>
            </a:r>
          </a:p>
          <a:p>
            <a:pPr marL="1148080" lvl="2" indent="-457200">
              <a:lnSpc>
                <a:spcPts val="4320"/>
              </a:lnSpc>
              <a:buFont typeface="Arial" panose="020B0604020202020204" pitchFamily="34" charset="0"/>
              <a:buChar char="•"/>
            </a:pPr>
            <a:r>
              <a:rPr lang="en-US" sz="2400" dirty="0">
                <a:solidFill>
                  <a:srgbClr val="00C49A"/>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C49A"/>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C49A"/>
                </a:solidFill>
                <a:latin typeface="Poppins Light Bold"/>
              </a:rPr>
              <a:t> Make new prediction as: previous prediction + </a:t>
            </a:r>
            <a:r>
              <a:rPr lang="en-US" sz="2400" dirty="0" err="1">
                <a:solidFill>
                  <a:srgbClr val="00C49A"/>
                </a:solidFill>
                <a:latin typeface="Poppins Light Bold"/>
              </a:rPr>
              <a:t>ε</a:t>
            </a:r>
            <a:r>
              <a:rPr lang="en-US" sz="2400" dirty="0">
                <a:solidFill>
                  <a:srgbClr val="00C49A"/>
                </a:solidFill>
                <a:latin typeface="Poppins Light Bold"/>
              </a:rPr>
              <a:t> * </a:t>
            </a:r>
            <a:r>
              <a:rPr lang="en-US" sz="2400" dirty="0" err="1">
                <a:solidFill>
                  <a:srgbClr val="00C49A"/>
                </a:solidFill>
                <a:latin typeface="Poppins Light Bold"/>
              </a:rPr>
              <a:t>XGBoost</a:t>
            </a:r>
            <a:r>
              <a:rPr lang="en-US" sz="2400" dirty="0">
                <a:solidFill>
                  <a:srgbClr val="00C49A"/>
                </a:solidFill>
                <a:latin typeface="Poppins Light Bold"/>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C49A"/>
                </a:solidFill>
                <a:latin typeface="Poppins Light Bold"/>
              </a:rPr>
              <a:t> Determine the error of new prediction </a:t>
            </a:r>
          </a:p>
          <a:p>
            <a:pPr marL="716280" lvl="1" indent="-457200">
              <a:lnSpc>
                <a:spcPts val="4320"/>
              </a:lnSpc>
              <a:buFont typeface="+mj-lt"/>
              <a:buAutoNum type="arabicPeriod"/>
            </a:pPr>
            <a:r>
              <a:rPr lang="en-US" sz="2400" dirty="0">
                <a:solidFill>
                  <a:srgbClr val="000000"/>
                </a:solidFill>
                <a:latin typeface="Poppins Light"/>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4365939"/>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Fit model to the data</a:t>
            </a:r>
          </a:p>
          <a:p>
            <a:pPr marL="716280" lvl="1" indent="-457200">
              <a:lnSpc>
                <a:spcPts val="4320"/>
              </a:lnSpc>
              <a:buFont typeface="+mj-lt"/>
              <a:buAutoNum type="arabicPeriod"/>
            </a:pPr>
            <a:r>
              <a:rPr lang="en-US" sz="2400" dirty="0">
                <a:solidFill>
                  <a:srgbClr val="000000"/>
                </a:solidFill>
                <a:latin typeface="Poppins Light"/>
              </a:rPr>
              <a:t> Build a shallow regression tree </a:t>
            </a:r>
          </a:p>
          <a:p>
            <a:pPr marL="1148080" lvl="2" indent="-457200">
              <a:lnSpc>
                <a:spcPts val="4320"/>
              </a:lnSpc>
              <a:buFont typeface="Arial" panose="020B0604020202020204" pitchFamily="34" charset="0"/>
              <a:buChar char="•"/>
            </a:pPr>
            <a:r>
              <a:rPr lang="en-US" sz="2400" dirty="0">
                <a:solidFill>
                  <a:srgbClr val="000000"/>
                </a:solidFill>
                <a:latin typeface="Poppins Light"/>
              </a:rPr>
              <a:t> Goal? Decrease error from previous prediction</a:t>
            </a:r>
          </a:p>
          <a:p>
            <a:pPr marL="1148080" lvl="2" indent="-457200">
              <a:lnSpc>
                <a:spcPts val="4320"/>
              </a:lnSpc>
              <a:buFont typeface="Arial" panose="020B0604020202020204" pitchFamily="34" charset="0"/>
              <a:buChar char="•"/>
            </a:pPr>
            <a:r>
              <a:rPr lang="en-US" sz="2400" dirty="0">
                <a:solidFill>
                  <a:srgbClr val="000000"/>
                </a:solidFill>
                <a:latin typeface="Poppins Light"/>
              </a:rPr>
              <a:t> How? Train current tree on errors of previous tree </a:t>
            </a:r>
          </a:p>
          <a:p>
            <a:pPr marL="716280" lvl="1" indent="-457200">
              <a:lnSpc>
                <a:spcPts val="4320"/>
              </a:lnSpc>
              <a:buFont typeface="+mj-lt"/>
              <a:buAutoNum type="arabicPeriod"/>
            </a:pPr>
            <a:r>
              <a:rPr lang="en-US" sz="2400" dirty="0">
                <a:solidFill>
                  <a:srgbClr val="000000"/>
                </a:solidFill>
                <a:latin typeface="Poppins Light"/>
              </a:rPr>
              <a:t> Make new prediction as: previous prediction + </a:t>
            </a:r>
            <a:r>
              <a:rPr lang="en-US" sz="2400" dirty="0" err="1">
                <a:solidFill>
                  <a:srgbClr val="000000"/>
                </a:solidFill>
                <a:latin typeface="Poppins Light"/>
              </a:rPr>
              <a:t>ε</a:t>
            </a:r>
            <a:r>
              <a:rPr lang="en-US" sz="2400" dirty="0">
                <a:solidFill>
                  <a:srgbClr val="000000"/>
                </a:solidFill>
                <a:latin typeface="Poppins Light"/>
              </a:rPr>
              <a:t> * </a:t>
            </a:r>
            <a:r>
              <a:rPr lang="en-US" sz="2400" dirty="0" err="1">
                <a:solidFill>
                  <a:srgbClr val="000000"/>
                </a:solidFill>
                <a:latin typeface="Poppins Light"/>
              </a:rPr>
              <a:t>XGBoost</a:t>
            </a:r>
            <a:r>
              <a:rPr lang="en-US" sz="2400" dirty="0">
                <a:solidFill>
                  <a:srgbClr val="000000"/>
                </a:solidFill>
                <a:latin typeface="Poppins Light"/>
              </a:rPr>
              <a:t> prediction</a:t>
            </a:r>
          </a:p>
          <a:p>
            <a:pPr marL="716280" lvl="1" indent="-457200">
              <a:lnSpc>
                <a:spcPts val="4320"/>
              </a:lnSpc>
              <a:buFont typeface="+mj-lt"/>
              <a:buAutoNum type="arabicPeriod"/>
            </a:pPr>
            <a:r>
              <a:rPr lang="en-US" sz="2400" dirty="0">
                <a:solidFill>
                  <a:srgbClr val="000000"/>
                </a:solidFill>
                <a:latin typeface="Poppins Light"/>
              </a:rPr>
              <a:t> Determine the error of new prediction </a:t>
            </a:r>
          </a:p>
          <a:p>
            <a:pPr marL="716280" lvl="1" indent="-457200">
              <a:lnSpc>
                <a:spcPts val="4320"/>
              </a:lnSpc>
              <a:buFont typeface="+mj-lt"/>
              <a:buAutoNum type="arabicPeriod"/>
            </a:pPr>
            <a:r>
              <a:rPr lang="en-US" sz="2400" dirty="0">
                <a:solidFill>
                  <a:srgbClr val="00C49A"/>
                </a:solidFill>
                <a:latin typeface="Poppins Light Bold"/>
              </a:rPr>
              <a:t> Sequentially repeat steps 2 - 4</a:t>
            </a:r>
          </a:p>
        </p:txBody>
      </p:sp>
      <p:sp>
        <p:nvSpPr>
          <p:cNvPr id="5" name="TextBox 5"/>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06464" y="2940016"/>
            <a:ext cx="5811682" cy="5367881"/>
          </a:xfrm>
          <a:prstGeom prst="rect">
            <a:avLst/>
          </a:prstGeom>
        </p:spPr>
      </p:pic>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Provide data in the input layer.</a:t>
            </a:r>
          </a:p>
          <a:p>
            <a:pPr marL="716280" lvl="1" indent="-457200">
              <a:lnSpc>
                <a:spcPts val="4320"/>
              </a:lnSpc>
              <a:buFont typeface="+mj-lt"/>
              <a:buAutoNum type="arabicPeriod"/>
            </a:pPr>
            <a:r>
              <a:rPr lang="en-US" sz="2400" dirty="0">
                <a:solidFill>
                  <a:srgbClr val="000000"/>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000000"/>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0000"/>
                </a:solidFill>
                <a:latin typeface="Poppins Light"/>
              </a:rPr>
              <a:t> Data progresses to a second hidden layer.</a:t>
            </a:r>
          </a:p>
          <a:p>
            <a:pPr marL="716280" lvl="1" indent="-457200">
              <a:lnSpc>
                <a:spcPts val="4320"/>
              </a:lnSpc>
              <a:buFont typeface="+mj-lt"/>
              <a:buAutoNum type="arabicPeriod"/>
            </a:pPr>
            <a:r>
              <a:rPr lang="en-US" sz="2400" dirty="0">
                <a:solidFill>
                  <a:srgbClr val="000000"/>
                </a:solidFill>
                <a:latin typeface="Poppins Light"/>
              </a:rPr>
              <a:t> Results in one output node. </a:t>
            </a:r>
          </a:p>
        </p:txBody>
      </p:sp>
      <p:sp>
        <p:nvSpPr>
          <p:cNvPr id="6" name="TextBox 6"/>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Provide data in the input layer.</a:t>
            </a:r>
          </a:p>
          <a:p>
            <a:pPr marL="716280" lvl="1" indent="-457200">
              <a:lnSpc>
                <a:spcPts val="4320"/>
              </a:lnSpc>
              <a:buFont typeface="+mj-lt"/>
              <a:buAutoNum type="arabicPeriod"/>
            </a:pPr>
            <a:r>
              <a:rPr lang="en-US" sz="2400" dirty="0">
                <a:solidFill>
                  <a:srgbClr val="333333"/>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333333"/>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333333"/>
                </a:solidFill>
                <a:latin typeface="Poppins Light"/>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6833155"/>
            <a:ext cx="1112042" cy="1089801"/>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333333"/>
                </a:solidFill>
                <a:latin typeface="Poppins Light"/>
              </a:rPr>
              <a:t> Provide data in the input layer.</a:t>
            </a:r>
          </a:p>
          <a:p>
            <a:pPr marL="716280" lvl="1" indent="-457200">
              <a:lnSpc>
                <a:spcPts val="4320"/>
              </a:lnSpc>
              <a:buFont typeface="+mj-lt"/>
              <a:buAutoNum type="arabicPeriod"/>
            </a:pPr>
            <a:r>
              <a:rPr lang="en-US" sz="2400" dirty="0">
                <a:solidFill>
                  <a:srgbClr val="00C49A"/>
                </a:solidFill>
                <a:latin typeface="Poppins Light Bold"/>
              </a:rPr>
              <a:t> Data progresses to first hidden layer.</a:t>
            </a:r>
          </a:p>
          <a:p>
            <a:pPr marL="1148080" lvl="2" indent="-457200">
              <a:lnSpc>
                <a:spcPts val="4320"/>
              </a:lnSpc>
              <a:buFont typeface="Arial" panose="020B0604020202020204" pitchFamily="34" charset="0"/>
              <a:buChar char="•"/>
            </a:pPr>
            <a:r>
              <a:rPr lang="en-US" sz="2400" dirty="0">
                <a:solidFill>
                  <a:srgbClr val="00C49A"/>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333333"/>
                </a:solidFill>
                <a:latin typeface="Poppins Light"/>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9508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333333"/>
                </a:solidFill>
                <a:latin typeface="Poppins Light"/>
              </a:rPr>
              <a:t> Provide data in the input layer.</a:t>
            </a:r>
          </a:p>
          <a:p>
            <a:pPr marL="716280" lvl="1" indent="-457200">
              <a:lnSpc>
                <a:spcPts val="4320"/>
              </a:lnSpc>
              <a:buFont typeface="+mj-lt"/>
              <a:buAutoNum type="arabicPeriod"/>
            </a:pPr>
            <a:r>
              <a:rPr lang="en-US" sz="2400" dirty="0">
                <a:solidFill>
                  <a:srgbClr val="333333"/>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333333"/>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C49A"/>
                </a:solidFill>
                <a:latin typeface="Poppins Light Bold"/>
              </a:rPr>
              <a:t> Data progresses to a second hidden layer.</a:t>
            </a:r>
          </a:p>
          <a:p>
            <a:pPr marL="716280" lvl="1" indent="-457200">
              <a:lnSpc>
                <a:spcPts val="4320"/>
              </a:lnSpc>
              <a:buFont typeface="+mj-lt"/>
              <a:buAutoNum type="arabicPeriod"/>
            </a:pPr>
            <a:r>
              <a:rPr lang="en-US" sz="2400" dirty="0">
                <a:solidFill>
                  <a:srgbClr val="333333"/>
                </a:solidFill>
                <a:latin typeface="Poppins Light"/>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8583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9004318" y="3157603"/>
            <a:ext cx="7913829" cy="4451529"/>
          </a:xfrm>
          <a:prstGeom prst="rect">
            <a:avLst/>
          </a:prstGeom>
        </p:spPr>
      </p:pic>
      <p:sp>
        <p:nvSpPr>
          <p:cNvPr id="5" name="TextBox 5"/>
          <p:cNvSpPr txBox="1"/>
          <p:nvPr/>
        </p:nvSpPr>
        <p:spPr>
          <a:xfrm>
            <a:off x="1393076" y="4092173"/>
            <a:ext cx="7611242"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Provide data in the input layer.</a:t>
            </a:r>
          </a:p>
          <a:p>
            <a:pPr marL="716280" lvl="1" indent="-457200">
              <a:lnSpc>
                <a:spcPts val="4320"/>
              </a:lnSpc>
              <a:buFont typeface="+mj-lt"/>
              <a:buAutoNum type="arabicPeriod"/>
            </a:pPr>
            <a:r>
              <a:rPr lang="en-US" sz="2400" dirty="0">
                <a:solidFill>
                  <a:srgbClr val="000000"/>
                </a:solidFill>
                <a:latin typeface="Poppins Light"/>
              </a:rPr>
              <a:t> Data progresses to first hidden layer.</a:t>
            </a:r>
          </a:p>
          <a:p>
            <a:pPr marL="1148080" lvl="2" indent="-457200">
              <a:lnSpc>
                <a:spcPts val="4320"/>
              </a:lnSpc>
              <a:buFont typeface="Arial" panose="020B0604020202020204" pitchFamily="34" charset="0"/>
              <a:buChar char="•"/>
            </a:pPr>
            <a:r>
              <a:rPr lang="en-US" sz="2400" dirty="0">
                <a:solidFill>
                  <a:srgbClr val="000000"/>
                </a:solidFill>
                <a:latin typeface="Poppins Light"/>
              </a:rPr>
              <a:t> Non-linear relations in the data through activation functions</a:t>
            </a:r>
          </a:p>
          <a:p>
            <a:pPr marL="716280" lvl="1" indent="-457200">
              <a:lnSpc>
                <a:spcPts val="4320"/>
              </a:lnSpc>
              <a:buFont typeface="+mj-lt"/>
              <a:buAutoNum type="arabicPeriod"/>
            </a:pPr>
            <a:r>
              <a:rPr lang="en-US" sz="2400" dirty="0">
                <a:solidFill>
                  <a:srgbClr val="000000"/>
                </a:solidFill>
                <a:latin typeface="Poppins Light"/>
              </a:rPr>
              <a:t> Data progresses to a second hidden layer.</a:t>
            </a:r>
          </a:p>
          <a:p>
            <a:pPr marL="716280" lvl="1" indent="-457200">
              <a:lnSpc>
                <a:spcPts val="4320"/>
              </a:lnSpc>
              <a:buFont typeface="+mj-lt"/>
              <a:buAutoNum type="arabicPeriod"/>
            </a:pPr>
            <a:r>
              <a:rPr lang="en-US" sz="2400" dirty="0">
                <a:solidFill>
                  <a:srgbClr val="00C49A"/>
                </a:solidFill>
                <a:latin typeface="Poppins Light Bold"/>
              </a:rPr>
              <a:t> Results in one output node.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8</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81337" y="6846376"/>
            <a:ext cx="1112042" cy="1089801"/>
          </a:xfrm>
          <a:prstGeom prst="rect">
            <a:avLst/>
          </a:prstGeom>
        </p:spPr>
      </p:pic>
      <p:sp>
        <p:nvSpPr>
          <p:cNvPr id="9" name="TextBox 9"/>
          <p:cNvSpPr txBox="1"/>
          <p:nvPr/>
        </p:nvSpPr>
        <p:spPr>
          <a:xfrm>
            <a:off x="1393076" y="3033778"/>
            <a:ext cx="5893925"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9</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a:t>
            </a:r>
          </a:p>
        </p:txBody>
      </p:sp>
      <p:sp>
        <p:nvSpPr>
          <p:cNvPr id="8" name="TextBox 8"/>
          <p:cNvSpPr txBox="1"/>
          <p:nvPr/>
        </p:nvSpPr>
        <p:spPr>
          <a:xfrm>
            <a:off x="98114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Missing values </a:t>
            </a:r>
          </a:p>
          <a:p>
            <a:pPr marL="518160" lvl="1" indent="-259080">
              <a:lnSpc>
                <a:spcPts val="4320"/>
              </a:lnSpc>
              <a:buFont typeface="Arial"/>
              <a:buChar char="•"/>
            </a:pPr>
            <a:r>
              <a:rPr lang="en-US" sz="2400">
                <a:solidFill>
                  <a:srgbClr val="000000"/>
                </a:solidFill>
                <a:latin typeface="Poppins Light"/>
              </a:rPr>
              <a:t>Longitudinal</a:t>
            </a:r>
          </a:p>
          <a:p>
            <a:pPr marL="518160" lvl="1" indent="-259080">
              <a:lnSpc>
                <a:spcPts val="4320"/>
              </a:lnSpc>
              <a:buFont typeface="Arial"/>
              <a:buChar char="•"/>
            </a:pPr>
            <a:r>
              <a:rPr lang="en-US" sz="2400">
                <a:solidFill>
                  <a:srgbClr val="A6A6A6"/>
                </a:solidFill>
                <a:latin typeface="Poppins Light"/>
              </a:rPr>
              <a:t>Zero inflation</a:t>
            </a:r>
          </a:p>
        </p:txBody>
      </p:sp>
      <p:pic>
        <p:nvPicPr>
          <p:cNvPr id="9" name="Picture 9"/>
          <p:cNvPicPr>
            <a:picLocks noChangeAspect="1"/>
          </p:cNvPicPr>
          <p:nvPr/>
        </p:nvPicPr>
        <p:blipFill>
          <a:blip r:embed="rId5"/>
          <a:srcRect l="116" r="116"/>
          <a:stretch>
            <a:fillRect/>
          </a:stretch>
        </p:blipFill>
        <p:spPr>
          <a:xfrm>
            <a:off x="9974094" y="3268192"/>
            <a:ext cx="482598" cy="446403"/>
          </a:xfrm>
          <a:prstGeom prst="rect">
            <a:avLst/>
          </a:prstGeom>
        </p:spPr>
      </p:pic>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Longitudinal data</a:t>
            </a:r>
          </a:p>
          <a:p>
            <a:pPr marL="1036320" lvl="2" indent="-345440">
              <a:lnSpc>
                <a:spcPts val="4320"/>
              </a:lnSpc>
              <a:buFont typeface="Arial"/>
              <a:buChar char="⚬"/>
            </a:pPr>
            <a:r>
              <a:rPr lang="en-US" sz="2400">
                <a:solidFill>
                  <a:srgbClr val="333333"/>
                </a:solidFill>
                <a:latin typeface="Poppins Light"/>
              </a:rPr>
              <a:t>Time dimension &amp; individual dimension</a:t>
            </a:r>
          </a:p>
          <a:p>
            <a:pPr marL="518160" lvl="1" indent="-259080">
              <a:lnSpc>
                <a:spcPts val="4320"/>
              </a:lnSpc>
              <a:buFont typeface="Arial"/>
              <a:buChar char="•"/>
            </a:pPr>
            <a:r>
              <a:rPr lang="en-US" sz="2400">
                <a:solidFill>
                  <a:srgbClr val="333333"/>
                </a:solidFill>
                <a:latin typeface="Poppins Light"/>
              </a:rPr>
              <a:t>Intra individual correlation</a:t>
            </a:r>
          </a:p>
          <a:p>
            <a:pPr marL="1036320" lvl="2" indent="-345440">
              <a:lnSpc>
                <a:spcPts val="4320"/>
              </a:lnSpc>
              <a:buFont typeface="Arial"/>
              <a:buChar char="⚬"/>
            </a:pPr>
            <a:r>
              <a:rPr lang="en-US" sz="2400">
                <a:solidFill>
                  <a:srgbClr val="333333"/>
                </a:solidFill>
                <a:latin typeface="Poppins Light"/>
              </a:rPr>
              <a:t>Violation of i.i.d. assumption </a:t>
            </a:r>
          </a:p>
          <a:p>
            <a:pPr>
              <a:lnSpc>
                <a:spcPts val="4320"/>
              </a:lnSpc>
            </a:pPr>
            <a:endParaRPr lang="en-US" sz="2400">
              <a:solidFill>
                <a:srgbClr val="333333"/>
              </a:solidFill>
              <a:latin typeface="Poppins Light"/>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11231" y="2012801"/>
            <a:ext cx="6883091" cy="8274199"/>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3139329"/>
            <a:ext cx="9311362" cy="21316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Splits prediction into </a:t>
            </a:r>
            <a:r>
              <a:rPr lang="en-US" sz="2400">
                <a:solidFill>
                  <a:srgbClr val="00C49A"/>
                </a:solidFill>
                <a:latin typeface="Poppins Light Bold"/>
              </a:rPr>
              <a:t>fixed-effects</a:t>
            </a:r>
            <a:r>
              <a:rPr lang="en-US" sz="2400">
                <a:solidFill>
                  <a:srgbClr val="333333"/>
                </a:solidFill>
                <a:latin typeface="Poppins Light"/>
              </a:rPr>
              <a:t> + </a:t>
            </a:r>
            <a:r>
              <a:rPr lang="en-US" sz="2400">
                <a:solidFill>
                  <a:srgbClr val="0E8FE0"/>
                </a:solidFill>
                <a:latin typeface="Poppins Light Bold"/>
              </a:rPr>
              <a:t>random-effects</a:t>
            </a:r>
          </a:p>
          <a:p>
            <a:pPr marL="1036320" lvl="2" indent="-345440">
              <a:lnSpc>
                <a:spcPts val="4320"/>
              </a:lnSpc>
              <a:buFont typeface="Arial"/>
              <a:buChar char="⚬"/>
            </a:pPr>
            <a:r>
              <a:rPr lang="en-US" sz="2400">
                <a:solidFill>
                  <a:srgbClr val="00C49A"/>
                </a:solidFill>
                <a:latin typeface="Poppins Light Bold"/>
              </a:rPr>
              <a:t>Fixed-effects</a:t>
            </a:r>
            <a:r>
              <a:rPr lang="en-US" sz="2400">
                <a:solidFill>
                  <a:srgbClr val="333333"/>
                </a:solidFill>
                <a:latin typeface="Poppins Light"/>
              </a:rPr>
              <a:t> the same over all individuals</a:t>
            </a:r>
          </a:p>
          <a:p>
            <a:pPr marL="1036320" lvl="2" indent="-345440">
              <a:lnSpc>
                <a:spcPts val="4320"/>
              </a:lnSpc>
              <a:buFont typeface="Arial"/>
              <a:buChar char="⚬"/>
            </a:pPr>
            <a:r>
              <a:rPr lang="en-US" sz="2400">
                <a:solidFill>
                  <a:srgbClr val="0E8FE0"/>
                </a:solidFill>
                <a:latin typeface="Poppins Light Bold"/>
              </a:rPr>
              <a:t>Random-effects</a:t>
            </a:r>
            <a:r>
              <a:rPr lang="en-US" sz="2400">
                <a:solidFill>
                  <a:srgbClr val="333333"/>
                </a:solidFill>
                <a:latin typeface="Poppins Light"/>
              </a:rPr>
              <a:t> individual specific </a:t>
            </a:r>
          </a:p>
          <a:p>
            <a:pPr marL="1036320" lvl="2" indent="-345440">
              <a:lnSpc>
                <a:spcPts val="4320"/>
              </a:lnSpc>
              <a:buFont typeface="Arial"/>
              <a:buChar char="⚬"/>
            </a:pPr>
            <a:r>
              <a:rPr lang="en-US" sz="2400">
                <a:solidFill>
                  <a:srgbClr val="333333"/>
                </a:solidFill>
                <a:latin typeface="Poppins Light"/>
              </a:rPr>
              <a:t>Alternatively estimated</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11231" y="2012801"/>
            <a:ext cx="6883091" cy="8274199"/>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11</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C49A"/>
                </a:solidFill>
                <a:latin typeface="Poppins Light Bold"/>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C49A"/>
                </a:solidFill>
                <a:latin typeface="Poppins Light Bold"/>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72045" y="3086100"/>
            <a:ext cx="6140404" cy="7200900"/>
          </a:xfrm>
          <a:prstGeom prst="rect">
            <a:avLst/>
          </a:prstGeom>
        </p:spPr>
      </p:pic>
      <p:sp>
        <p:nvSpPr>
          <p:cNvPr id="5" name="TextBox 5"/>
          <p:cNvSpPr txBox="1"/>
          <p:nvPr/>
        </p:nvSpPr>
        <p:spPr>
          <a:xfrm>
            <a:off x="1393076" y="2316071"/>
            <a:ext cx="7750924" cy="3654847"/>
          </a:xfrm>
          <a:prstGeom prst="rect">
            <a:avLst/>
          </a:prstGeom>
        </p:spPr>
        <p:txBody>
          <a:bodyPr lIns="0" tIns="0" rIns="0" bIns="0" rtlCol="0" anchor="t">
            <a:spAutoFit/>
          </a:bodyPr>
          <a:lstStyle/>
          <a:p>
            <a:pPr marL="838200" lvl="1" indent="-514350">
              <a:lnSpc>
                <a:spcPts val="4800"/>
              </a:lnSpc>
              <a:buFont typeface="+mj-lt"/>
              <a:buAutoNum type="arabicPeriod"/>
            </a:pPr>
            <a:r>
              <a:rPr lang="en-US" sz="3000" dirty="0">
                <a:solidFill>
                  <a:srgbClr val="333333"/>
                </a:solidFill>
                <a:latin typeface="Poppins Medium 1"/>
              </a:rPr>
              <a:t> Do black-box machine learning models perform well in the prediction of </a:t>
            </a:r>
            <a:r>
              <a:rPr lang="en-US" sz="3000" dirty="0" err="1">
                <a:solidFill>
                  <a:srgbClr val="333333"/>
                </a:solidFill>
                <a:latin typeface="Poppins Medium 1"/>
              </a:rPr>
              <a:t>haemoglobin</a:t>
            </a:r>
            <a:r>
              <a:rPr lang="en-US" sz="3000" dirty="0">
                <a:solidFill>
                  <a:srgbClr val="333333"/>
                </a:solidFill>
                <a:latin typeface="Poppins Medium 1"/>
              </a:rPr>
              <a:t> </a:t>
            </a:r>
            <a:r>
              <a:rPr lang="en-US" sz="3000" dirty="0" err="1">
                <a:solidFill>
                  <a:srgbClr val="333333"/>
                </a:solidFill>
                <a:latin typeface="Poppins Medium 1"/>
              </a:rPr>
              <a:t>concentrations?</a:t>
            </a:r>
            <a:r>
              <a:rPr lang="en-US" sz="3000" dirty="0" err="1">
                <a:solidFill>
                  <a:srgbClr val="F8F8F8"/>
                </a:solidFill>
                <a:latin typeface="Poppins Medium 1"/>
              </a:rPr>
              <a:t>die</a:t>
            </a:r>
            <a:r>
              <a:rPr lang="en-US" sz="3000" dirty="0">
                <a:solidFill>
                  <a:srgbClr val="333333"/>
                </a:solidFill>
                <a:latin typeface="Poppins Medium 1"/>
              </a:rPr>
              <a:t> </a:t>
            </a:r>
          </a:p>
          <a:p>
            <a:pPr marL="838200" lvl="1" indent="-514350">
              <a:lnSpc>
                <a:spcPts val="4800"/>
              </a:lnSpc>
              <a:buFont typeface="+mj-lt"/>
              <a:buAutoNum type="arabicPeriod"/>
            </a:pPr>
            <a:r>
              <a:rPr lang="en-US" sz="3000" dirty="0">
                <a:solidFill>
                  <a:srgbClr val="333333"/>
                </a:solidFill>
                <a:latin typeface="Poppins Medium 1"/>
              </a:rPr>
              <a:t> Do mixed-effects machines learning models perform better?</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Questions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E8FE0"/>
                </a:solidFill>
                <a:latin typeface="Poppins Light Bold"/>
              </a:rPr>
              <a:t> Initiate random effects at zero</a:t>
            </a:r>
          </a:p>
          <a:p>
            <a:pPr marL="716280" lvl="1" indent="-457200">
              <a:lnSpc>
                <a:spcPts val="4320"/>
              </a:lnSpc>
              <a:buFont typeface="+mj-lt"/>
              <a:buAutoNum type="arabicPeriod"/>
            </a:pPr>
            <a:r>
              <a:rPr lang="en-US" sz="2400" dirty="0">
                <a:solidFill>
                  <a:srgbClr val="0E8FE0"/>
                </a:solidFill>
                <a:latin typeface="Poppins Light Bold"/>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C49A"/>
                </a:solidFill>
                <a:latin typeface="Poppins Light Bold"/>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C49A"/>
                </a:solidFill>
                <a:latin typeface="Poppins Light Bold"/>
              </a:rPr>
              <a:t> Create adjusted target variable := y - random effects </a:t>
            </a:r>
          </a:p>
          <a:p>
            <a:pPr marL="716280" lvl="1" indent="-457200">
              <a:lnSpc>
                <a:spcPts val="4320"/>
              </a:lnSpc>
              <a:buFont typeface="+mj-lt"/>
              <a:buAutoNum type="arabicPeriod"/>
            </a:pPr>
            <a:r>
              <a:rPr lang="en-US" sz="2400" dirty="0">
                <a:solidFill>
                  <a:srgbClr val="000000"/>
                </a:solidFill>
                <a:latin typeface="Poppins Light"/>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93012" y="2921251"/>
            <a:ext cx="7120799" cy="8072050"/>
          </a:xfrm>
          <a:prstGeom prst="rect">
            <a:avLst/>
          </a:prstGeom>
        </p:spPr>
      </p:pic>
      <p:sp>
        <p:nvSpPr>
          <p:cNvPr id="5" name="TextBox 5"/>
          <p:cNvSpPr txBox="1"/>
          <p:nvPr/>
        </p:nvSpPr>
        <p:spPr>
          <a:xfrm>
            <a:off x="1393076" y="2184873"/>
            <a:ext cx="702390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12</a:t>
            </a:r>
          </a:p>
        </p:txBody>
      </p:sp>
      <p:sp>
        <p:nvSpPr>
          <p:cNvPr id="8" name="TextBox 8"/>
          <p:cNvSpPr txBox="1"/>
          <p:nvPr/>
        </p:nvSpPr>
        <p:spPr>
          <a:xfrm>
            <a:off x="6689454" y="3739731"/>
            <a:ext cx="10428857" cy="3263073"/>
          </a:xfrm>
          <a:prstGeom prst="rect">
            <a:avLst/>
          </a:prstGeom>
        </p:spPr>
        <p:txBody>
          <a:bodyPr lIns="0" tIns="0" rIns="0" bIns="0" rtlCol="0" anchor="t">
            <a:spAutoFit/>
          </a:bodyPr>
          <a:lstStyle/>
          <a:p>
            <a:pPr marL="716280" lvl="1" indent="-457200">
              <a:lnSpc>
                <a:spcPts val="4320"/>
              </a:lnSpc>
              <a:buFont typeface="+mj-lt"/>
              <a:buAutoNum type="arabicPeriod"/>
            </a:pPr>
            <a:r>
              <a:rPr lang="en-US" sz="2400" dirty="0">
                <a:solidFill>
                  <a:srgbClr val="000000"/>
                </a:solidFill>
                <a:latin typeface="Poppins Light"/>
              </a:rPr>
              <a:t> Initiate random effects at zero</a:t>
            </a:r>
          </a:p>
          <a:p>
            <a:pPr marL="716280" lvl="1" indent="-457200">
              <a:lnSpc>
                <a:spcPts val="4320"/>
              </a:lnSpc>
              <a:buFont typeface="+mj-lt"/>
              <a:buAutoNum type="arabicPeriod"/>
            </a:pPr>
            <a:r>
              <a:rPr lang="en-US" sz="2400" dirty="0">
                <a:solidFill>
                  <a:srgbClr val="000000"/>
                </a:solidFill>
                <a:latin typeface="Poppins Light"/>
              </a:rPr>
              <a:t> Use machine learning model to estimate y := the fixed effects</a:t>
            </a:r>
          </a:p>
          <a:p>
            <a:pPr marL="716280" lvl="1" indent="-457200">
              <a:lnSpc>
                <a:spcPts val="4320"/>
              </a:lnSpc>
              <a:buFont typeface="+mj-lt"/>
              <a:buAutoNum type="arabicPeriod"/>
            </a:pPr>
            <a:r>
              <a:rPr lang="en-US" sz="2400" dirty="0">
                <a:solidFill>
                  <a:srgbClr val="000000"/>
                </a:solidFill>
                <a:latin typeface="Poppins Light"/>
              </a:rPr>
              <a:t> Use a Linear Mixed Effects model and the estimated fixed effects from step 2 to estimate random effects</a:t>
            </a:r>
          </a:p>
          <a:p>
            <a:pPr marL="716280" lvl="1" indent="-457200">
              <a:lnSpc>
                <a:spcPts val="4320"/>
              </a:lnSpc>
              <a:buFont typeface="+mj-lt"/>
              <a:buAutoNum type="arabicPeriod"/>
            </a:pPr>
            <a:r>
              <a:rPr lang="en-US" sz="2400" dirty="0">
                <a:solidFill>
                  <a:srgbClr val="000000"/>
                </a:solidFill>
                <a:latin typeface="Poppins Light"/>
              </a:rPr>
              <a:t> Create adjusted target variable := y - random effects </a:t>
            </a:r>
          </a:p>
          <a:p>
            <a:pPr marL="716280" lvl="1" indent="-457200">
              <a:lnSpc>
                <a:spcPts val="4320"/>
              </a:lnSpc>
              <a:buFont typeface="+mj-lt"/>
              <a:buAutoNum type="arabicPeriod"/>
            </a:pPr>
            <a:r>
              <a:rPr lang="en-US" sz="2400" dirty="0">
                <a:solidFill>
                  <a:srgbClr val="00C49A"/>
                </a:solidFill>
                <a:latin typeface="Poppins Light Bold"/>
              </a:rPr>
              <a:t> Repeat steps 2-4 with adjusted target variable</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7" name="TextBox 7"/>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ANN with </a:t>
            </a:r>
            <a:r>
              <a:rPr lang="en-US" sz="2400">
                <a:solidFill>
                  <a:srgbClr val="A6A6A6"/>
                </a:solidFill>
                <a:latin typeface="Poppins Light Bold"/>
              </a:rPr>
              <a:t>RMSE</a:t>
            </a:r>
            <a:r>
              <a:rPr lang="en-US" sz="2400">
                <a:solidFill>
                  <a:srgbClr val="A6A6A6"/>
                </a:solidFill>
                <a:latin typeface="Poppins Light"/>
              </a:rPr>
              <a:t> as objective function</a:t>
            </a:r>
          </a:p>
          <a:p>
            <a:pPr marL="518160" lvl="1" indent="-259080">
              <a:lnSpc>
                <a:spcPts val="4320"/>
              </a:lnSpc>
              <a:buFont typeface="Arial"/>
              <a:buChar char="•"/>
            </a:pPr>
            <a:r>
              <a:rPr lang="en-US" sz="2400">
                <a:solidFill>
                  <a:srgbClr val="333333"/>
                </a:solidFill>
                <a:latin typeface="Poppins Light"/>
              </a:rPr>
              <a:t>ANN </a:t>
            </a:r>
            <a:r>
              <a:rPr lang="en-US" sz="2400">
                <a:solidFill>
                  <a:srgbClr val="00C49A"/>
                </a:solidFill>
                <a:latin typeface="Poppins Light Bold"/>
              </a:rPr>
              <a:t>Mixed-effects</a:t>
            </a:r>
          </a:p>
        </p:txBody>
      </p:sp>
      <p:sp>
        <p:nvSpPr>
          <p:cNvPr id="8" name="TextBox 8"/>
          <p:cNvSpPr txBox="1"/>
          <p:nvPr/>
        </p:nvSpPr>
        <p:spPr>
          <a:xfrm>
            <a:off x="1393076" y="3139329"/>
            <a:ext cx="4267075"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RMSE</a:t>
            </a:r>
            <a:r>
              <a:rPr lang="en-US" sz="2400">
                <a:solidFill>
                  <a:srgbClr val="A6A6A6"/>
                </a:solidFill>
                <a:latin typeface="Poppins Light"/>
              </a:rPr>
              <a:t> as objective function </a:t>
            </a:r>
          </a:p>
          <a:p>
            <a:pPr marL="518160" lvl="1" indent="-259080">
              <a:lnSpc>
                <a:spcPts val="4320"/>
              </a:lnSpc>
              <a:buFont typeface="Arial"/>
              <a:buChar char="•"/>
            </a:pPr>
            <a:r>
              <a:rPr lang="en-US" sz="2400">
                <a:solidFill>
                  <a:srgbClr val="333333"/>
                </a:solidFill>
                <a:latin typeface="Poppins Light"/>
              </a:rPr>
              <a:t>XGBoost</a:t>
            </a:r>
            <a:r>
              <a:rPr lang="en-US" sz="2400">
                <a:solidFill>
                  <a:srgbClr val="333333"/>
                </a:solidFill>
                <a:latin typeface="Poppins Light Bold"/>
              </a:rPr>
              <a:t> </a:t>
            </a:r>
            <a:r>
              <a:rPr lang="en-US" sz="2400">
                <a:solidFill>
                  <a:srgbClr val="00C49A"/>
                </a:solidFill>
                <a:latin typeface="Poppins Light Bold"/>
              </a:rPr>
              <a:t>Mixed-effects</a:t>
            </a:r>
          </a:p>
          <a:p>
            <a:pPr marL="518160" lvl="1" indent="-259080">
              <a:lnSpc>
                <a:spcPts val="4320"/>
              </a:lnSpc>
              <a:buFont typeface="Arial"/>
              <a:buChar char="•"/>
            </a:pPr>
            <a:r>
              <a:rPr lang="en-US" sz="2400">
                <a:solidFill>
                  <a:srgbClr val="A6A6A6"/>
                </a:solidFill>
                <a:latin typeface="Poppins Light"/>
              </a:rPr>
              <a:t>XGBoost with </a:t>
            </a:r>
            <a:r>
              <a:rPr lang="en-US" sz="2400">
                <a:solidFill>
                  <a:srgbClr val="A6A6A6"/>
                </a:solidFill>
                <a:latin typeface="Poppins Light Bold"/>
              </a:rPr>
              <a:t>Tweedie Loss</a:t>
            </a:r>
            <a:r>
              <a:rPr lang="en-US" sz="2400">
                <a:solidFill>
                  <a:srgbClr val="A6A6A6"/>
                </a:solidFill>
                <a:latin typeface="Poppins Light"/>
              </a:rPr>
              <a:t> as objective function </a:t>
            </a:r>
          </a:p>
        </p:txBody>
      </p:sp>
      <p:sp>
        <p:nvSpPr>
          <p:cNvPr id="9" name="TextBox 9"/>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10" name="TextBox 10"/>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13</a:t>
            </a:r>
          </a:p>
        </p:txBody>
      </p:sp>
      <p:sp>
        <p:nvSpPr>
          <p:cNvPr id="12" name="TextBox 12"/>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98114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Missing values (96.1%)</a:t>
            </a:r>
          </a:p>
          <a:p>
            <a:pPr marL="518160" lvl="1" indent="-259080">
              <a:lnSpc>
                <a:spcPts val="4320"/>
              </a:lnSpc>
              <a:buFont typeface="Arial"/>
              <a:buChar char="•"/>
            </a:pPr>
            <a:r>
              <a:rPr lang="en-US" sz="2400">
                <a:solidFill>
                  <a:srgbClr val="A6A6A6"/>
                </a:solidFill>
                <a:latin typeface="Poppins Light"/>
              </a:rPr>
              <a:t>Longitudinal</a:t>
            </a:r>
          </a:p>
          <a:p>
            <a:pPr marL="518160" lvl="1" indent="-259080">
              <a:lnSpc>
                <a:spcPts val="4320"/>
              </a:lnSpc>
              <a:buFont typeface="Arial"/>
              <a:buChar char="•"/>
            </a:pPr>
            <a:r>
              <a:rPr lang="en-US" sz="2400">
                <a:solidFill>
                  <a:srgbClr val="000000"/>
                </a:solidFill>
                <a:latin typeface="Poppins Light"/>
              </a:rPr>
              <a:t>Zero inflation</a:t>
            </a:r>
          </a:p>
        </p:txBody>
      </p:sp>
      <p:pic>
        <p:nvPicPr>
          <p:cNvPr id="6" name="Picture 6"/>
          <p:cNvPicPr>
            <a:picLocks noChangeAspect="1"/>
          </p:cNvPicPr>
          <p:nvPr/>
        </p:nvPicPr>
        <p:blipFill>
          <a:blip r:embed="rId5"/>
          <a:srcRect l="116" r="116"/>
          <a:stretch>
            <a:fillRect/>
          </a:stretch>
        </p:blipFill>
        <p:spPr>
          <a:xfrm>
            <a:off x="9974094" y="3268192"/>
            <a:ext cx="482598" cy="446403"/>
          </a:xfrm>
          <a:prstGeom prst="rect">
            <a:avLst/>
          </a:prstGeom>
        </p:spPr>
      </p:pic>
      <p:pic>
        <p:nvPicPr>
          <p:cNvPr id="7" name="Picture 7"/>
          <p:cNvPicPr>
            <a:picLocks noChangeAspect="1"/>
          </p:cNvPicPr>
          <p:nvPr/>
        </p:nvPicPr>
        <p:blipFill>
          <a:blip r:embed="rId5"/>
          <a:srcRect l="116" r="116"/>
          <a:stretch>
            <a:fillRect/>
          </a:stretch>
        </p:blipFill>
        <p:spPr>
          <a:xfrm>
            <a:off x="9974094" y="3835532"/>
            <a:ext cx="482598" cy="446403"/>
          </a:xfrm>
          <a:prstGeom prst="rect">
            <a:avLst/>
          </a:prstGeom>
        </p:spPr>
      </p:pic>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14</a:t>
            </a:r>
          </a:p>
        </p:txBody>
      </p:sp>
      <p:sp>
        <p:nvSpPr>
          <p:cNvPr id="10" name="TextBox 10"/>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problems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229055"/>
            <a:ext cx="687645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Haemoglobin concentration</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15</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7" name="Picture 7"/>
          <p:cNvPicPr>
            <a:picLocks noChangeAspect="1"/>
          </p:cNvPicPr>
          <p:nvPr/>
        </p:nvPicPr>
        <p:blipFill>
          <a:blip r:embed="rId3"/>
          <a:srcRect/>
          <a:stretch>
            <a:fillRect/>
          </a:stretch>
        </p:blipFill>
        <p:spPr>
          <a:xfrm>
            <a:off x="1393076" y="3391105"/>
            <a:ext cx="8425932" cy="4668106"/>
          </a:xfrm>
          <a:prstGeom prst="rect">
            <a:avLst/>
          </a:prstGeom>
        </p:spPr>
      </p:pic>
      <p:sp>
        <p:nvSpPr>
          <p:cNvPr id="8" name="TextBox 8"/>
          <p:cNvSpPr txBox="1"/>
          <p:nvPr/>
        </p:nvSpPr>
        <p:spPr>
          <a:xfrm>
            <a:off x="11409036" y="3179509"/>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Symmetric penalty   non-zero vs zero observations</a:t>
            </a:r>
          </a:p>
        </p:txBody>
      </p:sp>
      <p:sp>
        <p:nvSpPr>
          <p:cNvPr id="9" name="TextBox 9"/>
          <p:cNvSpPr txBox="1"/>
          <p:nvPr/>
        </p:nvSpPr>
        <p:spPr>
          <a:xfrm>
            <a:off x="11409036" y="2229055"/>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RMSE</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2687056" y="3163056"/>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Symmetric penalty   non-zero vs zero observations</a:t>
            </a:r>
          </a:p>
        </p:txBody>
      </p:sp>
      <p:sp>
        <p:nvSpPr>
          <p:cNvPr id="5" name="TextBox 5"/>
          <p:cNvSpPr txBox="1"/>
          <p:nvPr/>
        </p:nvSpPr>
        <p:spPr>
          <a:xfrm>
            <a:off x="2687056" y="2212602"/>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RMSE</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16</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8" name="TextBox 8"/>
          <p:cNvSpPr txBox="1"/>
          <p:nvPr/>
        </p:nvSpPr>
        <p:spPr>
          <a:xfrm>
            <a:off x="2687056" y="7542651"/>
            <a:ext cx="4105721" cy="843915"/>
          </a:xfrm>
          <a:prstGeom prst="rect">
            <a:avLst/>
          </a:prstGeom>
        </p:spPr>
        <p:txBody>
          <a:bodyPr lIns="0" tIns="0" rIns="0" bIns="0" rtlCol="0" anchor="t">
            <a:spAutoFit/>
          </a:bodyPr>
          <a:lstStyle/>
          <a:p>
            <a:pPr>
              <a:lnSpc>
                <a:spcPts val="3359"/>
              </a:lnSpc>
            </a:pPr>
            <a:r>
              <a:rPr lang="en-US" sz="2400">
                <a:solidFill>
                  <a:srgbClr val="000000"/>
                </a:solidFill>
                <a:latin typeface="Poppins"/>
              </a:rPr>
              <a:t>True = 0 | predicted = 50</a:t>
            </a:r>
          </a:p>
          <a:p>
            <a:pPr algn="ctr">
              <a:lnSpc>
                <a:spcPts val="3359"/>
              </a:lnSpc>
            </a:pPr>
            <a:r>
              <a:rPr lang="en-US" sz="2400">
                <a:solidFill>
                  <a:srgbClr val="000000"/>
                </a:solidFill>
                <a:latin typeface="Poppins"/>
              </a:rPr>
              <a:t>True = 50 | predicted = 100 </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0475038" y="3136527"/>
            <a:ext cx="4780604"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0000"/>
                </a:solidFill>
                <a:latin typeface="Poppins Light"/>
              </a:rPr>
              <a:t>Penalty for non-zero predictions when true value  is zero &gt; penalty for wrong predictions for non-zero observations </a:t>
            </a:r>
          </a:p>
        </p:txBody>
      </p:sp>
      <p:sp>
        <p:nvSpPr>
          <p:cNvPr id="5" name="TextBox 5"/>
          <p:cNvSpPr txBox="1"/>
          <p:nvPr/>
        </p:nvSpPr>
        <p:spPr>
          <a:xfrm>
            <a:off x="2687056" y="3163056"/>
            <a:ext cx="4267075"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Symmetric penalty   non-zero vs zero observations</a:t>
            </a:r>
          </a:p>
        </p:txBody>
      </p:sp>
      <p:sp>
        <p:nvSpPr>
          <p:cNvPr id="6" name="TextBox 6"/>
          <p:cNvSpPr txBox="1"/>
          <p:nvPr/>
        </p:nvSpPr>
        <p:spPr>
          <a:xfrm>
            <a:off x="2687056" y="2212602"/>
            <a:ext cx="4002398"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RMSE</a:t>
            </a:r>
          </a:p>
        </p:txBody>
      </p:sp>
      <p:sp>
        <p:nvSpPr>
          <p:cNvPr id="7" name="TextBox 7"/>
          <p:cNvSpPr txBox="1"/>
          <p:nvPr/>
        </p:nvSpPr>
        <p:spPr>
          <a:xfrm>
            <a:off x="10475038" y="2212602"/>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Tweedie Loss</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10" name="TextBox 10"/>
          <p:cNvSpPr txBox="1"/>
          <p:nvPr/>
        </p:nvSpPr>
        <p:spPr>
          <a:xfrm>
            <a:off x="2687056" y="7542651"/>
            <a:ext cx="4105721" cy="843915"/>
          </a:xfrm>
          <a:prstGeom prst="rect">
            <a:avLst/>
          </a:prstGeom>
        </p:spPr>
        <p:txBody>
          <a:bodyPr lIns="0" tIns="0" rIns="0" bIns="0" rtlCol="0" anchor="t">
            <a:spAutoFit/>
          </a:bodyPr>
          <a:lstStyle/>
          <a:p>
            <a:pPr>
              <a:lnSpc>
                <a:spcPts val="3359"/>
              </a:lnSpc>
            </a:pPr>
            <a:r>
              <a:rPr lang="en-US" sz="2400">
                <a:solidFill>
                  <a:srgbClr val="A6A6A6"/>
                </a:solidFill>
                <a:latin typeface="Poppins"/>
              </a:rPr>
              <a:t>True = 0 | predicted = 50</a:t>
            </a:r>
          </a:p>
          <a:p>
            <a:pPr algn="ctr">
              <a:lnSpc>
                <a:spcPts val="3359"/>
              </a:lnSpc>
            </a:pPr>
            <a:r>
              <a:rPr lang="en-US" sz="2400">
                <a:solidFill>
                  <a:srgbClr val="A6A6A6"/>
                </a:solidFill>
                <a:latin typeface="Poppins"/>
              </a:rPr>
              <a:t>True = 50 | predicted = 100 </a:t>
            </a:r>
          </a:p>
        </p:txBody>
      </p:sp>
      <p:sp>
        <p:nvSpPr>
          <p:cNvPr id="11" name="TextBox 11"/>
          <p:cNvSpPr txBox="1"/>
          <p:nvPr/>
        </p:nvSpPr>
        <p:spPr>
          <a:xfrm>
            <a:off x="10475038" y="7569132"/>
            <a:ext cx="4036070" cy="815340"/>
          </a:xfrm>
          <a:prstGeom prst="rect">
            <a:avLst/>
          </a:prstGeom>
        </p:spPr>
        <p:txBody>
          <a:bodyPr lIns="0" tIns="0" rIns="0" bIns="0" rtlCol="0" anchor="t">
            <a:spAutoFit/>
          </a:bodyPr>
          <a:lstStyle/>
          <a:p>
            <a:pPr>
              <a:lnSpc>
                <a:spcPts val="3359"/>
              </a:lnSpc>
            </a:pPr>
            <a:r>
              <a:rPr lang="en-US" sz="2400">
                <a:solidFill>
                  <a:srgbClr val="B02330"/>
                </a:solidFill>
                <a:latin typeface="Canva Sans"/>
              </a:rPr>
              <a:t>True = 0 | predicted = 50</a:t>
            </a:r>
          </a:p>
          <a:p>
            <a:pPr algn="ctr">
              <a:lnSpc>
                <a:spcPts val="3359"/>
              </a:lnSpc>
            </a:pPr>
            <a:r>
              <a:rPr lang="en-US" sz="2400">
                <a:solidFill>
                  <a:srgbClr val="00C49A"/>
                </a:solidFill>
                <a:latin typeface="Canva Sans"/>
              </a:rPr>
              <a:t>True = 50 | predicted = 100 </a:t>
            </a:r>
          </a:p>
        </p:txBody>
      </p:sp>
      <p:pic>
        <p:nvPicPr>
          <p:cNvPr id="12" name="Picture 12"/>
          <p:cNvPicPr>
            <a:picLocks noChangeAspect="1"/>
          </p:cNvPicPr>
          <p:nvPr/>
        </p:nvPicPr>
        <p:blipFill>
          <a:blip r:embed="rId3">
            <a:alphaModFix amt="2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056984" y="4897443"/>
            <a:ext cx="7315200" cy="492113"/>
          </a:xfrm>
          <a:prstGeom prst="rect">
            <a:avLst/>
          </a:prstGeom>
        </p:spPr>
      </p:pic>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5879226" y="3139329"/>
            <a:ext cx="478060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C49A"/>
                </a:solidFill>
                <a:latin typeface="Poppins Light Bold"/>
              </a:rPr>
              <a:t>ANN</a:t>
            </a:r>
            <a:r>
              <a:rPr lang="en-US" sz="2400">
                <a:solidFill>
                  <a:srgbClr val="000000"/>
                </a:solidFill>
                <a:latin typeface="Poppins Light"/>
              </a:rPr>
              <a:t>: ANN with RMSE as objective function</a:t>
            </a:r>
          </a:p>
          <a:p>
            <a:pPr marL="518160" lvl="1" indent="-259080">
              <a:lnSpc>
                <a:spcPts val="4320"/>
              </a:lnSpc>
              <a:buFont typeface="Arial"/>
              <a:buChar char="•"/>
            </a:pPr>
            <a:r>
              <a:rPr lang="en-US" sz="2400">
                <a:solidFill>
                  <a:srgbClr val="00C49A"/>
                </a:solidFill>
                <a:latin typeface="Poppins Light Bold"/>
              </a:rPr>
              <a:t>MeANN</a:t>
            </a:r>
            <a:r>
              <a:rPr lang="en-US" sz="2400">
                <a:solidFill>
                  <a:srgbClr val="000000"/>
                </a:solidFill>
                <a:latin typeface="Poppins Light"/>
              </a:rPr>
              <a:t>: ANN Mixed-effects</a:t>
            </a:r>
          </a:p>
        </p:txBody>
      </p:sp>
      <p:sp>
        <p:nvSpPr>
          <p:cNvPr id="5" name="TextBox 5"/>
          <p:cNvSpPr txBox="1"/>
          <p:nvPr/>
        </p:nvSpPr>
        <p:spPr>
          <a:xfrm>
            <a:off x="1393076" y="3139329"/>
            <a:ext cx="4267075" cy="48463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00C49A"/>
                </a:solidFill>
                <a:latin typeface="Poppins Light Bold"/>
              </a:rPr>
              <a:t>XGBoost</a:t>
            </a:r>
            <a:r>
              <a:rPr lang="en-US" sz="2400">
                <a:solidFill>
                  <a:srgbClr val="000000"/>
                </a:solidFill>
                <a:latin typeface="Poppins Light"/>
              </a:rPr>
              <a:t>: XGBoost with RMSE as objective function </a:t>
            </a:r>
          </a:p>
          <a:p>
            <a:pPr marL="518160" lvl="1" indent="-259080">
              <a:lnSpc>
                <a:spcPts val="4320"/>
              </a:lnSpc>
              <a:buFont typeface="Arial"/>
              <a:buChar char="•"/>
            </a:pPr>
            <a:r>
              <a:rPr lang="en-US" sz="2400">
                <a:solidFill>
                  <a:srgbClr val="00C49A"/>
                </a:solidFill>
                <a:latin typeface="Poppins Light Bold"/>
              </a:rPr>
              <a:t>MeXGBoost</a:t>
            </a:r>
            <a:r>
              <a:rPr lang="en-US" sz="2400">
                <a:solidFill>
                  <a:srgbClr val="000000"/>
                </a:solidFill>
                <a:latin typeface="Poppins Light"/>
              </a:rPr>
              <a:t>: XGBoost Mixed-effects</a:t>
            </a:r>
          </a:p>
          <a:p>
            <a:pPr marL="518160" lvl="1" indent="-259080">
              <a:lnSpc>
                <a:spcPts val="4320"/>
              </a:lnSpc>
              <a:buFont typeface="Arial"/>
              <a:buChar char="•"/>
            </a:pPr>
            <a:r>
              <a:rPr lang="en-US" sz="2400">
                <a:solidFill>
                  <a:srgbClr val="00C49A"/>
                </a:solidFill>
                <a:latin typeface="Poppins Light Bold"/>
              </a:rPr>
              <a:t>Tweedie</a:t>
            </a:r>
            <a:r>
              <a:rPr lang="en-US" sz="2400">
                <a:solidFill>
                  <a:srgbClr val="000000"/>
                </a:solidFill>
                <a:latin typeface="Poppins Light"/>
              </a:rPr>
              <a:t> </a:t>
            </a:r>
            <a:r>
              <a:rPr lang="en-US" sz="2400">
                <a:solidFill>
                  <a:srgbClr val="00C49A"/>
                </a:solidFill>
                <a:latin typeface="Poppins Light Bold"/>
              </a:rPr>
              <a:t>XGBoost</a:t>
            </a:r>
            <a:r>
              <a:rPr lang="en-US" sz="2400">
                <a:solidFill>
                  <a:srgbClr val="000000"/>
                </a:solidFill>
                <a:latin typeface="Poppins Light"/>
              </a:rPr>
              <a:t>: XGBoost with Tweedie Loss as objective function </a:t>
            </a:r>
          </a:p>
        </p:txBody>
      </p:sp>
      <p:sp>
        <p:nvSpPr>
          <p:cNvPr id="6" name="TextBox 6"/>
          <p:cNvSpPr txBox="1"/>
          <p:nvPr/>
        </p:nvSpPr>
        <p:spPr>
          <a:xfrm>
            <a:off x="1393076" y="2184873"/>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XGBoost</a:t>
            </a:r>
          </a:p>
        </p:txBody>
      </p:sp>
      <p:sp>
        <p:nvSpPr>
          <p:cNvPr id="7" name="TextBox 7"/>
          <p:cNvSpPr txBox="1"/>
          <p:nvPr/>
        </p:nvSpPr>
        <p:spPr>
          <a:xfrm>
            <a:off x="5818388" y="2184873"/>
            <a:ext cx="484144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Artificial Neural Networks</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55661" y="5588997"/>
            <a:ext cx="5762486" cy="5270055"/>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80387">
            <a:off x="14592869" y="1937808"/>
            <a:ext cx="4092752" cy="6018753"/>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933">
            <a:off x="11243772" y="2976351"/>
            <a:ext cx="1789198" cy="2659618"/>
          </a:xfrm>
          <a:prstGeom prst="rect">
            <a:avLst/>
          </a:prstGeom>
        </p:spPr>
      </p:pic>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26024" y="2755257"/>
            <a:ext cx="8092122" cy="7842002"/>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a:t>
            </a:r>
          </a:p>
        </p:txBody>
      </p:sp>
      <p:sp>
        <p:nvSpPr>
          <p:cNvPr id="8" name="TextBox 8"/>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EMC provided data set (RIVM)</a:t>
            </a:r>
          </a:p>
        </p:txBody>
      </p:sp>
      <p:sp>
        <p:nvSpPr>
          <p:cNvPr id="9" name="TextBox 9"/>
          <p:cNvSpPr txBox="1"/>
          <p:nvPr/>
        </p:nvSpPr>
        <p:spPr>
          <a:xfrm>
            <a:off x="1393076" y="3139329"/>
            <a:ext cx="7750924"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Age, sex, birth year, current round, maximum/previous/current haemoglobin concentration, and </a:t>
            </a:r>
            <a:r>
              <a:rPr lang="en-US" sz="2400">
                <a:solidFill>
                  <a:srgbClr val="000000"/>
                </a:solidFill>
                <a:latin typeface="Poppins Light"/>
              </a:rPr>
              <a:t>stage of lesions</a:t>
            </a:r>
          </a:p>
          <a:p>
            <a:pPr marL="518160" lvl="1" indent="-259080">
              <a:lnSpc>
                <a:spcPts val="4320"/>
              </a:lnSpc>
              <a:buFont typeface="Arial"/>
              <a:buChar char="•"/>
            </a:pPr>
            <a:r>
              <a:rPr lang="en-US" sz="2400">
                <a:solidFill>
                  <a:srgbClr val="333333"/>
                </a:solidFill>
                <a:latin typeface="Poppins Light"/>
              </a:rPr>
              <a:t>6.8 million observations </a:t>
            </a:r>
          </a:p>
          <a:p>
            <a:pPr marL="1036320" lvl="2" indent="-345440">
              <a:lnSpc>
                <a:spcPts val="4320"/>
              </a:lnSpc>
              <a:buFont typeface="Arial"/>
              <a:buChar char="⚬"/>
            </a:pPr>
            <a:r>
              <a:rPr lang="en-US" sz="2400">
                <a:solidFill>
                  <a:srgbClr val="333333"/>
                </a:solidFill>
                <a:latin typeface="Poppins Light"/>
              </a:rPr>
              <a:t>2014-2020 (biennial)</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2213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Research question</a:t>
            </a:r>
          </a:p>
        </p:txBody>
      </p:sp>
      <p:sp>
        <p:nvSpPr>
          <p:cNvPr id="3" name="TextBox 3"/>
          <p:cNvSpPr txBox="1"/>
          <p:nvPr/>
        </p:nvSpPr>
        <p:spPr>
          <a:xfrm>
            <a:off x="6174322" y="3505887"/>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Data</a:t>
            </a:r>
          </a:p>
        </p:txBody>
      </p:sp>
      <p:sp>
        <p:nvSpPr>
          <p:cNvPr id="4" name="TextBox 4"/>
          <p:cNvSpPr txBox="1"/>
          <p:nvPr/>
        </p:nvSpPr>
        <p:spPr>
          <a:xfrm>
            <a:off x="6174322" y="4790388"/>
            <a:ext cx="8481782" cy="581025"/>
          </a:xfrm>
          <a:prstGeom prst="rect">
            <a:avLst/>
          </a:prstGeom>
        </p:spPr>
        <p:txBody>
          <a:bodyPr lIns="0" tIns="0" rIns="0" bIns="0" rtlCol="0" anchor="t">
            <a:spAutoFit/>
          </a:bodyPr>
          <a:lstStyle/>
          <a:p>
            <a:pPr>
              <a:lnSpc>
                <a:spcPts val="4800"/>
              </a:lnSpc>
            </a:pPr>
            <a:r>
              <a:rPr lang="en-US" sz="3000">
                <a:solidFill>
                  <a:srgbClr val="A6A6A6"/>
                </a:solidFill>
                <a:latin typeface="Poppins Light"/>
              </a:rPr>
              <a:t>Methodology</a:t>
            </a:r>
          </a:p>
        </p:txBody>
      </p:sp>
      <p:sp>
        <p:nvSpPr>
          <p:cNvPr id="5" name="TextBox 5"/>
          <p:cNvSpPr txBox="1"/>
          <p:nvPr/>
        </p:nvSpPr>
        <p:spPr>
          <a:xfrm>
            <a:off x="6174322" y="6074888"/>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Research results</a:t>
            </a:r>
          </a:p>
        </p:txBody>
      </p:sp>
      <p:sp>
        <p:nvSpPr>
          <p:cNvPr id="6" name="TextBox 6"/>
          <p:cNvSpPr txBox="1"/>
          <p:nvPr/>
        </p:nvSpPr>
        <p:spPr>
          <a:xfrm>
            <a:off x="4881969" y="22213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a:t>
            </a:r>
          </a:p>
        </p:txBody>
      </p:sp>
      <p:sp>
        <p:nvSpPr>
          <p:cNvPr id="7" name="TextBox 7"/>
          <p:cNvSpPr txBox="1"/>
          <p:nvPr/>
        </p:nvSpPr>
        <p:spPr>
          <a:xfrm>
            <a:off x="4881969" y="3505887"/>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a:t>
            </a:r>
          </a:p>
        </p:txBody>
      </p:sp>
      <p:sp>
        <p:nvSpPr>
          <p:cNvPr id="8" name="TextBox 8"/>
          <p:cNvSpPr txBox="1"/>
          <p:nvPr/>
        </p:nvSpPr>
        <p:spPr>
          <a:xfrm>
            <a:off x="4881969" y="4790388"/>
            <a:ext cx="682307" cy="581025"/>
          </a:xfrm>
          <a:prstGeom prst="rect">
            <a:avLst/>
          </a:prstGeom>
        </p:spPr>
        <p:txBody>
          <a:bodyPr lIns="0" tIns="0" rIns="0" bIns="0" rtlCol="0" anchor="t">
            <a:spAutoFit/>
          </a:bodyPr>
          <a:lstStyle/>
          <a:p>
            <a:pPr>
              <a:lnSpc>
                <a:spcPts val="4800"/>
              </a:lnSpc>
            </a:pPr>
            <a:r>
              <a:rPr lang="en-US" sz="3000">
                <a:solidFill>
                  <a:srgbClr val="A6A6A6"/>
                </a:solidFill>
                <a:latin typeface="Poppins Medium 1"/>
              </a:rPr>
              <a:t>III</a:t>
            </a:r>
          </a:p>
        </p:txBody>
      </p:sp>
      <p:sp>
        <p:nvSpPr>
          <p:cNvPr id="9" name="TextBox 9"/>
          <p:cNvSpPr txBox="1"/>
          <p:nvPr/>
        </p:nvSpPr>
        <p:spPr>
          <a:xfrm>
            <a:off x="4881969" y="6074888"/>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IV</a:t>
            </a:r>
          </a:p>
        </p:txBody>
      </p:sp>
      <p:sp>
        <p:nvSpPr>
          <p:cNvPr id="10" name="TextBox 10"/>
          <p:cNvSpPr txBox="1"/>
          <p:nvPr/>
        </p:nvSpPr>
        <p:spPr>
          <a:xfrm>
            <a:off x="16166354" y="22213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1</a:t>
            </a:r>
          </a:p>
        </p:txBody>
      </p:sp>
      <p:sp>
        <p:nvSpPr>
          <p:cNvPr id="11" name="TextBox 11"/>
          <p:cNvSpPr txBox="1"/>
          <p:nvPr/>
        </p:nvSpPr>
        <p:spPr>
          <a:xfrm>
            <a:off x="16166354" y="3505887"/>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2</a:t>
            </a:r>
          </a:p>
        </p:txBody>
      </p:sp>
      <p:sp>
        <p:nvSpPr>
          <p:cNvPr id="12" name="TextBox 12"/>
          <p:cNvSpPr txBox="1"/>
          <p:nvPr/>
        </p:nvSpPr>
        <p:spPr>
          <a:xfrm>
            <a:off x="16166354" y="4790388"/>
            <a:ext cx="682307" cy="581025"/>
          </a:xfrm>
          <a:prstGeom prst="rect">
            <a:avLst/>
          </a:prstGeom>
        </p:spPr>
        <p:txBody>
          <a:bodyPr lIns="0" tIns="0" rIns="0" bIns="0" rtlCol="0" anchor="t">
            <a:spAutoFit/>
          </a:bodyPr>
          <a:lstStyle/>
          <a:p>
            <a:pPr algn="r">
              <a:lnSpc>
                <a:spcPts val="4800"/>
              </a:lnSpc>
            </a:pPr>
            <a:r>
              <a:rPr lang="en-US" sz="3000">
                <a:solidFill>
                  <a:srgbClr val="A6A6A6"/>
                </a:solidFill>
                <a:latin typeface="Poppins Medium 1"/>
              </a:rPr>
              <a:t>6</a:t>
            </a:r>
          </a:p>
        </p:txBody>
      </p:sp>
      <p:sp>
        <p:nvSpPr>
          <p:cNvPr id="13" name="TextBox 13"/>
          <p:cNvSpPr txBox="1"/>
          <p:nvPr/>
        </p:nvSpPr>
        <p:spPr>
          <a:xfrm>
            <a:off x="16166354" y="6074888"/>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19</a:t>
            </a:r>
          </a:p>
        </p:txBody>
      </p:sp>
      <p:sp>
        <p:nvSpPr>
          <p:cNvPr id="14" name="TextBox 14"/>
          <p:cNvSpPr txBox="1"/>
          <p:nvPr/>
        </p:nvSpPr>
        <p:spPr>
          <a:xfrm>
            <a:off x="15755715" y="1253491"/>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5" name="Group 15"/>
          <p:cNvGrpSpPr/>
          <p:nvPr/>
        </p:nvGrpSpPr>
        <p:grpSpPr>
          <a:xfrm>
            <a:off x="0" y="0"/>
            <a:ext cx="3580965" cy="10287000"/>
            <a:chOff x="0" y="0"/>
            <a:chExt cx="1370105" cy="3935885"/>
          </a:xfrm>
        </p:grpSpPr>
        <p:sp>
          <p:nvSpPr>
            <p:cNvPr id="16" name="Freeform 16"/>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17" name="TextBox 17"/>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Table of</a:t>
            </a:r>
          </a:p>
          <a:p>
            <a:pPr>
              <a:lnSpc>
                <a:spcPts val="2879"/>
              </a:lnSpc>
            </a:pPr>
            <a:r>
              <a:rPr lang="en-US" sz="2400" spc="74">
                <a:solidFill>
                  <a:srgbClr val="333333"/>
                </a:solidFill>
                <a:latin typeface="Poppins Medium 1"/>
              </a:rPr>
              <a:t>Contents</a:t>
            </a:r>
          </a:p>
        </p:txBody>
      </p:sp>
      <p:sp>
        <p:nvSpPr>
          <p:cNvPr id="18" name="TextBox 18"/>
          <p:cNvSpPr txBox="1"/>
          <p:nvPr/>
        </p:nvSpPr>
        <p:spPr>
          <a:xfrm>
            <a:off x="4881969" y="736076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a:t>
            </a:r>
          </a:p>
        </p:txBody>
      </p:sp>
      <p:sp>
        <p:nvSpPr>
          <p:cNvPr id="19" name="TextBox 19"/>
          <p:cNvSpPr txBox="1"/>
          <p:nvPr/>
        </p:nvSpPr>
        <p:spPr>
          <a:xfrm>
            <a:off x="6174322" y="736076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Conclusion</a:t>
            </a:r>
          </a:p>
        </p:txBody>
      </p:sp>
      <p:sp>
        <p:nvSpPr>
          <p:cNvPr id="20" name="TextBox 20"/>
          <p:cNvSpPr txBox="1"/>
          <p:nvPr/>
        </p:nvSpPr>
        <p:spPr>
          <a:xfrm>
            <a:off x="16166354" y="736076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21" name="TextBox 21"/>
          <p:cNvSpPr txBox="1"/>
          <p:nvPr/>
        </p:nvSpPr>
        <p:spPr>
          <a:xfrm>
            <a:off x="4881969" y="8677275"/>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VI</a:t>
            </a:r>
          </a:p>
        </p:txBody>
      </p:sp>
      <p:sp>
        <p:nvSpPr>
          <p:cNvPr id="22" name="TextBox 22"/>
          <p:cNvSpPr txBox="1"/>
          <p:nvPr/>
        </p:nvSpPr>
        <p:spPr>
          <a:xfrm>
            <a:off x="6174322" y="8677275"/>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Discussion</a:t>
            </a:r>
          </a:p>
        </p:txBody>
      </p:sp>
      <p:sp>
        <p:nvSpPr>
          <p:cNvPr id="23" name="TextBox 23"/>
          <p:cNvSpPr txBox="1"/>
          <p:nvPr/>
        </p:nvSpPr>
        <p:spPr>
          <a:xfrm>
            <a:off x="16166354" y="86772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Similarities</a:t>
            </a:r>
          </a:p>
          <a:p>
            <a:pPr marL="518160" lvl="1" indent="-259080">
              <a:lnSpc>
                <a:spcPts val="4320"/>
              </a:lnSpc>
              <a:buFont typeface="Arial"/>
              <a:buChar char="•"/>
            </a:pPr>
            <a:r>
              <a:rPr lang="en-US" sz="2400">
                <a:solidFill>
                  <a:srgbClr val="333333"/>
                </a:solidFill>
                <a:latin typeface="Poppins Light"/>
              </a:rPr>
              <a:t>&gt; 90% of true dependent variable lies between [0; 25]</a:t>
            </a:r>
          </a:p>
          <a:p>
            <a:pPr marL="1036320" lvl="2" indent="-345440">
              <a:lnSpc>
                <a:spcPts val="4320"/>
              </a:lnSpc>
              <a:buFont typeface="Arial"/>
              <a:buChar char="⚬"/>
            </a:pPr>
            <a:r>
              <a:rPr lang="en-US" sz="2400">
                <a:solidFill>
                  <a:srgbClr val="333333"/>
                </a:solidFill>
                <a:latin typeface="Poppins Light"/>
              </a:rPr>
              <a:t>&gt; 95% of these points correctly predicted</a:t>
            </a:r>
          </a:p>
          <a:p>
            <a:pPr marL="518160" lvl="1" indent="-259080">
              <a:lnSpc>
                <a:spcPts val="4320"/>
              </a:lnSpc>
              <a:buFont typeface="Arial"/>
              <a:buChar char="•"/>
            </a:pPr>
            <a:r>
              <a:rPr lang="en-US" sz="2400">
                <a:solidFill>
                  <a:srgbClr val="333333"/>
                </a:solidFill>
                <a:latin typeface="Poppins Light"/>
              </a:rPr>
              <a:t>No correct predictions when true dependent variable &gt; 225 </a:t>
            </a:r>
          </a:p>
          <a:p>
            <a:pPr marL="1036320" lvl="2" indent="-345440">
              <a:lnSpc>
                <a:spcPts val="4320"/>
              </a:lnSpc>
              <a:buFont typeface="Arial"/>
              <a:buChar char="⚬"/>
            </a:pPr>
            <a:r>
              <a:rPr lang="en-US" sz="2400">
                <a:solidFill>
                  <a:srgbClr val="333333"/>
                </a:solidFill>
                <a:latin typeface="Poppins Light"/>
              </a:rPr>
              <a:t>Underpredicting when true dependent variable &gt; 50 </a:t>
            </a:r>
          </a:p>
          <a:p>
            <a:pPr marL="518160" lvl="1" indent="-259080">
              <a:lnSpc>
                <a:spcPts val="4320"/>
              </a:lnSpc>
              <a:buFont typeface="Arial"/>
              <a:buChar char="•"/>
            </a:pPr>
            <a:r>
              <a:rPr lang="en-US" sz="2400">
                <a:solidFill>
                  <a:srgbClr val="333333"/>
                </a:solidFill>
                <a:latin typeface="Poppins Light"/>
              </a:rPr>
              <a:t>Same trend</a:t>
            </a:r>
          </a:p>
          <a:p>
            <a:pPr>
              <a:lnSpc>
                <a:spcPts val="4320"/>
              </a:lnSpc>
            </a:pPr>
            <a:endParaRPr lang="en-US" sz="2400">
              <a:solidFill>
                <a:srgbClr val="333333"/>
              </a:solidFill>
              <a:latin typeface="Poppins Light"/>
            </a:endParaRPr>
          </a:p>
          <a:p>
            <a:pPr>
              <a:lnSpc>
                <a:spcPts val="4320"/>
              </a:lnSpc>
            </a:pPr>
            <a:r>
              <a:rPr lang="en-US" sz="2400">
                <a:solidFill>
                  <a:srgbClr val="333333"/>
                </a:solidFill>
                <a:latin typeface="Poppins Light"/>
              </a:rPr>
              <a:t>Differences</a:t>
            </a:r>
          </a:p>
          <a:p>
            <a:pPr marL="518160" lvl="1" indent="-259080">
              <a:lnSpc>
                <a:spcPts val="4320"/>
              </a:lnSpc>
              <a:buFont typeface="Arial"/>
              <a:buChar char="•"/>
            </a:pPr>
            <a:r>
              <a:rPr lang="en-US" sz="2400">
                <a:solidFill>
                  <a:srgbClr val="333333"/>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19</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dirty="0">
                <a:solidFill>
                  <a:srgbClr val="333333"/>
                </a:solidFill>
                <a:latin typeface="Poppins Light"/>
              </a:rPr>
              <a:t>Similarities</a:t>
            </a:r>
          </a:p>
          <a:p>
            <a:pPr marL="518160" lvl="1" indent="-259080">
              <a:lnSpc>
                <a:spcPts val="4320"/>
              </a:lnSpc>
              <a:buFont typeface="Arial"/>
              <a:buChar char="•"/>
            </a:pPr>
            <a:r>
              <a:rPr lang="en-US" sz="2400" dirty="0">
                <a:solidFill>
                  <a:srgbClr val="00C49A"/>
                </a:solidFill>
                <a:latin typeface="Poppins Light Bold"/>
              </a:rPr>
              <a:t>&gt; 90% of true dependent variable lies between [0; 25]</a:t>
            </a:r>
          </a:p>
          <a:p>
            <a:pPr marL="1036320" lvl="2" indent="-345440">
              <a:lnSpc>
                <a:spcPts val="4320"/>
              </a:lnSpc>
              <a:buFont typeface="Arial"/>
              <a:buChar char="⚬"/>
            </a:pPr>
            <a:r>
              <a:rPr lang="en-US" sz="2400" dirty="0">
                <a:solidFill>
                  <a:srgbClr val="00C49A"/>
                </a:solidFill>
                <a:latin typeface="Poppins Light Bold"/>
              </a:rPr>
              <a:t>&gt; 95% of these points correctly predicted</a:t>
            </a:r>
          </a:p>
          <a:p>
            <a:pPr marL="518160" lvl="1" indent="-259080">
              <a:lnSpc>
                <a:spcPts val="4320"/>
              </a:lnSpc>
              <a:buFont typeface="Arial"/>
              <a:buChar char="•"/>
            </a:pPr>
            <a:r>
              <a:rPr lang="en-US" sz="2400" dirty="0">
                <a:solidFill>
                  <a:srgbClr val="00C49A"/>
                </a:solidFill>
                <a:latin typeface="Poppins Light Bold"/>
              </a:rPr>
              <a:t>No correct predictions when true dependent variable &gt; 225 </a:t>
            </a:r>
          </a:p>
          <a:p>
            <a:pPr marL="1036320" lvl="2" indent="-345440">
              <a:lnSpc>
                <a:spcPts val="4320"/>
              </a:lnSpc>
              <a:buFont typeface="Arial"/>
              <a:buChar char="⚬"/>
            </a:pPr>
            <a:r>
              <a:rPr lang="en-US" sz="2400" dirty="0">
                <a:solidFill>
                  <a:srgbClr val="333333"/>
                </a:solidFill>
                <a:latin typeface="Poppins Light"/>
              </a:rPr>
              <a:t>Underpredicting when true dependent variable &gt; 50 </a:t>
            </a:r>
          </a:p>
          <a:p>
            <a:pPr marL="518160" lvl="1" indent="-259080">
              <a:lnSpc>
                <a:spcPts val="4320"/>
              </a:lnSpc>
              <a:buFont typeface="Arial"/>
              <a:buChar char="•"/>
            </a:pPr>
            <a:r>
              <a:rPr lang="en-US" sz="2400" dirty="0">
                <a:solidFill>
                  <a:srgbClr val="333333"/>
                </a:solidFill>
                <a:latin typeface="Poppins Light"/>
              </a:rPr>
              <a:t>Same trend</a:t>
            </a:r>
          </a:p>
          <a:p>
            <a:pPr>
              <a:lnSpc>
                <a:spcPts val="4320"/>
              </a:lnSpc>
            </a:pPr>
            <a:endParaRPr lang="en-US" sz="2400" dirty="0">
              <a:solidFill>
                <a:srgbClr val="333333"/>
              </a:solidFill>
              <a:latin typeface="Poppins Light"/>
            </a:endParaRPr>
          </a:p>
          <a:p>
            <a:pPr>
              <a:lnSpc>
                <a:spcPts val="4320"/>
              </a:lnSpc>
            </a:pPr>
            <a:r>
              <a:rPr lang="en-US" sz="2400" dirty="0">
                <a:solidFill>
                  <a:srgbClr val="333333"/>
                </a:solidFill>
                <a:latin typeface="Poppins Light"/>
              </a:rPr>
              <a:t>Differences</a:t>
            </a:r>
          </a:p>
          <a:p>
            <a:pPr marL="518160" lvl="1" indent="-259080">
              <a:lnSpc>
                <a:spcPts val="4320"/>
              </a:lnSpc>
              <a:buFont typeface="Arial"/>
              <a:buChar char="•"/>
            </a:pPr>
            <a:r>
              <a:rPr lang="en-US" sz="2400" dirty="0">
                <a:solidFill>
                  <a:srgbClr val="333333"/>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19</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1393076" y="1660214"/>
            <a:ext cx="9483903" cy="7598086"/>
          </a:xfrm>
          <a:prstGeom prst="rect">
            <a:avLst/>
          </a:prstGeom>
        </p:spPr>
      </p:pic>
      <p:pic>
        <p:nvPicPr>
          <p:cNvPr id="5" name="Picture 5"/>
          <p:cNvPicPr>
            <a:picLocks noChangeAspect="1"/>
          </p:cNvPicPr>
          <p:nvPr/>
        </p:nvPicPr>
        <p:blipFill>
          <a:blip r:embed="rId4"/>
          <a:srcRect/>
          <a:stretch>
            <a:fillRect/>
          </a:stretch>
        </p:blipFill>
        <p:spPr>
          <a:xfrm>
            <a:off x="10876979" y="3953998"/>
            <a:ext cx="4714011" cy="3335083"/>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20</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b="11243"/>
          <a:stretch>
            <a:fillRect/>
          </a:stretch>
        </p:blipFill>
        <p:spPr>
          <a:xfrm>
            <a:off x="1393076" y="2305710"/>
            <a:ext cx="10732208" cy="6739124"/>
          </a:xfrm>
          <a:prstGeom prst="rect">
            <a:avLst/>
          </a:prstGeom>
        </p:spPr>
      </p:pic>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21</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7" name="TextBox 7"/>
          <p:cNvSpPr txBox="1"/>
          <p:nvPr/>
        </p:nvSpPr>
        <p:spPr>
          <a:xfrm>
            <a:off x="12476169" y="3435944"/>
            <a:ext cx="4441978" cy="4364355"/>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000000"/>
                </a:solidFill>
                <a:latin typeface="Poppins"/>
              </a:rPr>
              <a:t>&gt; 90% of true dependent variable lies between [0; 25]</a:t>
            </a:r>
          </a:p>
          <a:p>
            <a:pPr marL="1036320" lvl="2" indent="-345440">
              <a:lnSpc>
                <a:spcPts val="3840"/>
              </a:lnSpc>
              <a:buFont typeface="Arial"/>
              <a:buChar char="⚬"/>
            </a:pPr>
            <a:r>
              <a:rPr lang="en-US" sz="2400">
                <a:solidFill>
                  <a:srgbClr val="000000"/>
                </a:solidFill>
                <a:latin typeface="Poppins"/>
              </a:rPr>
              <a:t>&gt; 95% of these points correctly predicted</a:t>
            </a:r>
          </a:p>
          <a:p>
            <a:pPr marL="518160" lvl="1" indent="-259080">
              <a:lnSpc>
                <a:spcPts val="3840"/>
              </a:lnSpc>
              <a:buFont typeface="Arial"/>
              <a:buChar char="•"/>
            </a:pPr>
            <a:r>
              <a:rPr lang="en-US" sz="2400">
                <a:solidFill>
                  <a:srgbClr val="000000"/>
                </a:solidFill>
                <a:latin typeface="Poppins"/>
              </a:rPr>
              <a:t>No correct predictions when true dependent variable &gt; 225 </a:t>
            </a:r>
          </a:p>
          <a:p>
            <a:pPr>
              <a:lnSpc>
                <a:spcPts val="3840"/>
              </a:lnSpc>
            </a:pPr>
            <a:endParaRPr lang="en-US" sz="2400">
              <a:solidFill>
                <a:srgbClr val="000000"/>
              </a:solidFill>
              <a:latin typeface="Poppins"/>
            </a:endParaRP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22</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28" name="TextBox 28"/>
          <p:cNvSpPr txBox="1"/>
          <p:nvPr/>
        </p:nvSpPr>
        <p:spPr>
          <a:xfrm>
            <a:off x="12236500" y="2589206"/>
            <a:ext cx="5022800" cy="3878580"/>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A6A6A6"/>
                </a:solidFill>
                <a:latin typeface="Poppins"/>
              </a:rPr>
              <a:t>No correct predictions when true dependent variable &gt; 225 </a:t>
            </a:r>
          </a:p>
          <a:p>
            <a:pPr>
              <a:lnSpc>
                <a:spcPts val="3840"/>
              </a:lnSpc>
            </a:pPr>
            <a:endParaRPr lang="en-US" sz="2400">
              <a:solidFill>
                <a:srgbClr val="A6A6A6"/>
              </a:solidFill>
              <a:latin typeface="Poppins"/>
            </a:endParaRPr>
          </a:p>
          <a:p>
            <a:pPr marL="518160" lvl="1" indent="-259080">
              <a:lnSpc>
                <a:spcPts val="3840"/>
              </a:lnSpc>
              <a:buFont typeface="Arial"/>
              <a:buChar char="•"/>
            </a:pPr>
            <a:r>
              <a:rPr lang="en-US" sz="2400">
                <a:solidFill>
                  <a:srgbClr val="000000"/>
                </a:solidFill>
                <a:latin typeface="Poppins"/>
              </a:rPr>
              <a:t>Underpredicting when true dependent variable &gt; 50 </a:t>
            </a:r>
          </a:p>
          <a:p>
            <a:pPr marL="518160" lvl="1" indent="-259080">
              <a:lnSpc>
                <a:spcPts val="3840"/>
              </a:lnSpc>
              <a:buFont typeface="Arial"/>
              <a:buChar char="•"/>
            </a:pPr>
            <a:r>
              <a:rPr lang="en-US" sz="2400">
                <a:solidFill>
                  <a:srgbClr val="000000"/>
                </a:solidFill>
                <a:latin typeface="Poppins"/>
              </a:rPr>
              <a:t>Same trend</a:t>
            </a:r>
          </a:p>
          <a:p>
            <a:pPr>
              <a:lnSpc>
                <a:spcPts val="3840"/>
              </a:lnSpc>
            </a:pPr>
            <a:endParaRPr lang="en-US" sz="2400">
              <a:solidFill>
                <a:srgbClr val="000000"/>
              </a:solidFill>
              <a:latin typeface="Poppins"/>
            </a:endParaRPr>
          </a:p>
        </p:txBody>
      </p:sp>
      <p:sp>
        <p:nvSpPr>
          <p:cNvPr id="29" name="TextBox 2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pic>
        <p:nvPicPr>
          <p:cNvPr id="31" name="Picture 30" descr="Chart, scatter chart&#10;&#10;Description automatically generated">
            <a:extLst>
              <a:ext uri="{FF2B5EF4-FFF2-40B4-BE49-F238E27FC236}">
                <a16:creationId xmlns:a16="http://schemas.microsoft.com/office/drawing/2014/main" id="{4FB12CE5-2F4C-03ED-65F6-EFFED8585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149799"/>
            <a:ext cx="10914454" cy="69846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23</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a:stretch>
            <a:fillRect/>
          </a:stretch>
        </p:blipFill>
        <p:spPr>
          <a:xfrm>
            <a:off x="3125624" y="2326550"/>
            <a:ext cx="12036753" cy="6668561"/>
          </a:xfrm>
          <a:prstGeom prst="rect">
            <a:avLst/>
          </a:prstGeom>
        </p:spPr>
      </p:pic>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23</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III</a:t>
            </a:r>
          </a:p>
        </p:txBody>
      </p:sp>
      <p:pic>
        <p:nvPicPr>
          <p:cNvPr id="7" name="Picture 7"/>
          <p:cNvPicPr>
            <a:picLocks noChangeAspect="1"/>
          </p:cNvPicPr>
          <p:nvPr/>
        </p:nvPicPr>
        <p:blipFill>
          <a:blip r:embed="rId3"/>
          <a:srcRect/>
          <a:stretch>
            <a:fillRect/>
          </a:stretch>
        </p:blipFill>
        <p:spPr>
          <a:xfrm>
            <a:off x="3125624" y="2326550"/>
            <a:ext cx="12036753" cy="666856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19976" y="3776591"/>
            <a:ext cx="6912670" cy="677441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24</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l="50093" t="16722" r="688" b="11120"/>
          <a:stretch>
            <a:fillRect/>
          </a:stretch>
        </p:blipFill>
        <p:spPr>
          <a:xfrm>
            <a:off x="3589437" y="1557656"/>
            <a:ext cx="11109126" cy="7700644"/>
          </a:xfrm>
          <a:prstGeom prst="rect">
            <a:avLst/>
          </a:prstGeom>
        </p:spPr>
      </p:pic>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25</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pic>
        <p:nvPicPr>
          <p:cNvPr id="6" name="Picture 6"/>
          <p:cNvPicPr>
            <a:picLocks noChangeAspect="1"/>
          </p:cNvPicPr>
          <p:nvPr/>
        </p:nvPicPr>
        <p:blipFill>
          <a:blip r:embed="rId3"/>
          <a:srcRect l="50093" t="16722" r="688" b="11120"/>
          <a:stretch>
            <a:fillRect/>
          </a:stretch>
        </p:blipFill>
        <p:spPr>
          <a:xfrm>
            <a:off x="1393076" y="2569440"/>
            <a:ext cx="8571784" cy="5941805"/>
          </a:xfrm>
          <a:prstGeom prst="rect">
            <a:avLst/>
          </a:prstGeom>
        </p:spPr>
      </p:pic>
      <p:sp>
        <p:nvSpPr>
          <p:cNvPr id="7" name="TextBox 7"/>
          <p:cNvSpPr txBox="1"/>
          <p:nvPr/>
        </p:nvSpPr>
        <p:spPr>
          <a:xfrm>
            <a:off x="10446347" y="3343748"/>
            <a:ext cx="6471800" cy="4364355"/>
          </a:xfrm>
          <a:prstGeom prst="rect">
            <a:avLst/>
          </a:prstGeom>
        </p:spPr>
        <p:txBody>
          <a:bodyPr lIns="0" tIns="0" rIns="0" bIns="0" rtlCol="0" anchor="t">
            <a:spAutoFit/>
          </a:bodyPr>
          <a:lstStyle/>
          <a:p>
            <a:pPr marL="716280" lvl="1" indent="-457200">
              <a:lnSpc>
                <a:spcPts val="3840"/>
              </a:lnSpc>
              <a:buFont typeface="+mj-lt"/>
              <a:buAutoNum type="arabicPeriod"/>
            </a:pPr>
            <a:r>
              <a:rPr lang="en-US" sz="2400" dirty="0">
                <a:solidFill>
                  <a:srgbClr val="000000"/>
                </a:solidFill>
                <a:latin typeface="Poppins"/>
              </a:rPr>
              <a:t> Share of observations for which </a:t>
            </a:r>
            <a:r>
              <a:rPr lang="en-US" sz="2400" dirty="0" err="1">
                <a:solidFill>
                  <a:srgbClr val="000000"/>
                </a:solidFill>
                <a:latin typeface="Poppins"/>
              </a:rPr>
              <a:t>hb</a:t>
            </a:r>
            <a:r>
              <a:rPr lang="en-US" sz="2400" dirty="0">
                <a:solidFill>
                  <a:srgbClr val="000000"/>
                </a:solidFill>
                <a:latin typeface="Poppins"/>
              </a:rPr>
              <a:t> &gt; 150 incredibly small</a:t>
            </a:r>
          </a:p>
          <a:p>
            <a:pPr marL="1148080" lvl="2" indent="-457200">
              <a:lnSpc>
                <a:spcPts val="3840"/>
              </a:lnSpc>
              <a:buFont typeface="Arial" panose="020B0604020202020204" pitchFamily="34" charset="0"/>
              <a:buChar char="•"/>
            </a:pPr>
            <a:r>
              <a:rPr lang="en-US" sz="2400" dirty="0">
                <a:solidFill>
                  <a:srgbClr val="000000"/>
                </a:solidFill>
                <a:latin typeface="Poppins"/>
              </a:rPr>
              <a:t> Mistaken for noise</a:t>
            </a:r>
          </a:p>
          <a:p>
            <a:pPr marL="1148080" lvl="2" indent="-457200">
              <a:lnSpc>
                <a:spcPts val="3840"/>
              </a:lnSpc>
              <a:buFont typeface="Arial" panose="020B0604020202020204" pitchFamily="34" charset="0"/>
              <a:buChar char="•"/>
            </a:pPr>
            <a:r>
              <a:rPr lang="en-US" sz="2400" dirty="0">
                <a:solidFill>
                  <a:srgbClr val="000000"/>
                </a:solidFill>
                <a:latin typeface="Poppins"/>
              </a:rPr>
              <a:t> Not enough samples to properly train</a:t>
            </a:r>
          </a:p>
          <a:p>
            <a:pPr marL="716280" lvl="1" indent="-457200">
              <a:lnSpc>
                <a:spcPts val="3840"/>
              </a:lnSpc>
              <a:buFont typeface="+mj-lt"/>
              <a:buAutoNum type="arabicPeriod"/>
            </a:pPr>
            <a:r>
              <a:rPr lang="en-US" sz="2400" dirty="0">
                <a:solidFill>
                  <a:srgbClr val="000000"/>
                </a:solidFill>
                <a:latin typeface="Poppins"/>
              </a:rPr>
              <a:t> May just not have enough information to predict such values </a:t>
            </a:r>
          </a:p>
          <a:p>
            <a:pPr marL="716280" lvl="1" indent="-457200">
              <a:lnSpc>
                <a:spcPts val="3840"/>
              </a:lnSpc>
              <a:buFont typeface="+mj-lt"/>
              <a:buAutoNum type="arabicPeriod"/>
            </a:pPr>
            <a:r>
              <a:rPr lang="en-US" sz="2400" dirty="0">
                <a:solidFill>
                  <a:srgbClr val="000000"/>
                </a:solidFill>
                <a:latin typeface="Poppins"/>
              </a:rPr>
              <a:t> Indicative of error in data </a:t>
            </a:r>
          </a:p>
          <a:p>
            <a:pPr marL="457200" indent="-457200">
              <a:lnSpc>
                <a:spcPts val="3840"/>
              </a:lnSpc>
              <a:buFont typeface="+mj-lt"/>
              <a:buAutoNum type="arabicPeriod"/>
            </a:pPr>
            <a:endParaRPr lang="en-US" sz="2400" dirty="0">
              <a:solidFill>
                <a:srgbClr val="000000"/>
              </a:solidFill>
              <a:latin typeface="Poppins"/>
            </a:endParaRP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a:t>
            </a:r>
          </a:p>
        </p:txBody>
      </p:sp>
      <p:sp>
        <p:nvSpPr>
          <p:cNvPr id="8" name="TextBox 8"/>
          <p:cNvSpPr txBox="1"/>
          <p:nvPr/>
        </p:nvSpPr>
        <p:spPr>
          <a:xfrm>
            <a:off x="9849530" y="3416113"/>
            <a:ext cx="7750924" cy="21316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Missing values </a:t>
            </a:r>
          </a:p>
          <a:p>
            <a:pPr marL="518160" lvl="1" indent="-259080">
              <a:lnSpc>
                <a:spcPts val="4320"/>
              </a:lnSpc>
              <a:buFont typeface="Arial"/>
              <a:buChar char="•"/>
            </a:pPr>
            <a:r>
              <a:rPr lang="en-US" sz="2400">
                <a:solidFill>
                  <a:srgbClr val="333333"/>
                </a:solidFill>
                <a:latin typeface="Poppins Light"/>
              </a:rPr>
              <a:t>Longitudinal</a:t>
            </a:r>
          </a:p>
          <a:p>
            <a:pPr marL="518160" lvl="1" indent="-259080">
              <a:lnSpc>
                <a:spcPts val="4320"/>
              </a:lnSpc>
              <a:buFont typeface="Arial"/>
              <a:buChar char="•"/>
            </a:pPr>
            <a:r>
              <a:rPr lang="en-US" sz="2400">
                <a:solidFill>
                  <a:srgbClr val="333333"/>
                </a:solidFill>
                <a:latin typeface="Poppins Light"/>
              </a:rPr>
              <a:t>Zero inflation</a:t>
            </a:r>
          </a:p>
          <a:p>
            <a:pPr>
              <a:lnSpc>
                <a:spcPts val="4320"/>
              </a:lnSpc>
            </a:pPr>
            <a:endParaRPr lang="en-US" sz="2400">
              <a:solidFill>
                <a:srgbClr val="333333"/>
              </a:solidFill>
              <a:latin typeface="Poppins Light"/>
            </a:endParaRP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9178"/>
            <a:ext cx="7706775" cy="8597822"/>
          </a:xfrm>
          <a:prstGeom prst="rect">
            <a:avLst/>
          </a:prstGeom>
        </p:spPr>
      </p:pic>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9793397" y="2216159"/>
            <a:ext cx="6720458" cy="70180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Similarities</a:t>
            </a:r>
          </a:p>
          <a:p>
            <a:pPr marL="518160" lvl="1" indent="-259080">
              <a:lnSpc>
                <a:spcPts val="4320"/>
              </a:lnSpc>
              <a:buFont typeface="Arial"/>
              <a:buChar char="•"/>
            </a:pPr>
            <a:r>
              <a:rPr lang="en-US" sz="2400">
                <a:solidFill>
                  <a:srgbClr val="333333"/>
                </a:solidFill>
                <a:latin typeface="Poppins Light"/>
              </a:rPr>
              <a:t>&gt; 90% of true dependent variable lies between [0; 25]</a:t>
            </a:r>
          </a:p>
          <a:p>
            <a:pPr marL="1036320" lvl="2" indent="-345440">
              <a:lnSpc>
                <a:spcPts val="4320"/>
              </a:lnSpc>
              <a:buFont typeface="Arial"/>
              <a:buChar char="⚬"/>
            </a:pPr>
            <a:r>
              <a:rPr lang="en-US" sz="2400">
                <a:solidFill>
                  <a:srgbClr val="333333"/>
                </a:solidFill>
                <a:latin typeface="Poppins Light"/>
              </a:rPr>
              <a:t>&gt; 95% of these points correctly predicted</a:t>
            </a:r>
          </a:p>
          <a:p>
            <a:pPr marL="518160" lvl="1" indent="-259080">
              <a:lnSpc>
                <a:spcPts val="4320"/>
              </a:lnSpc>
              <a:buFont typeface="Arial"/>
              <a:buChar char="•"/>
            </a:pPr>
            <a:r>
              <a:rPr lang="en-US" sz="2400">
                <a:solidFill>
                  <a:srgbClr val="333333"/>
                </a:solidFill>
                <a:latin typeface="Poppins Light"/>
              </a:rPr>
              <a:t>No correct predictions when true dependent variable &gt; 225 </a:t>
            </a:r>
          </a:p>
          <a:p>
            <a:pPr marL="1036320" lvl="2" indent="-345440">
              <a:lnSpc>
                <a:spcPts val="4320"/>
              </a:lnSpc>
              <a:buFont typeface="Arial"/>
              <a:buChar char="⚬"/>
            </a:pPr>
            <a:r>
              <a:rPr lang="en-US" sz="2400">
                <a:solidFill>
                  <a:srgbClr val="333333"/>
                </a:solidFill>
                <a:latin typeface="Poppins Light"/>
              </a:rPr>
              <a:t>Underpredicting when true dependent variable &gt; 50 </a:t>
            </a:r>
          </a:p>
          <a:p>
            <a:pPr marL="518160" lvl="1" indent="-259080">
              <a:lnSpc>
                <a:spcPts val="4320"/>
              </a:lnSpc>
              <a:buFont typeface="Arial"/>
              <a:buChar char="•"/>
            </a:pPr>
            <a:r>
              <a:rPr lang="en-US" sz="2400">
                <a:solidFill>
                  <a:srgbClr val="333333"/>
                </a:solidFill>
                <a:latin typeface="Poppins Light"/>
              </a:rPr>
              <a:t>Same trend</a:t>
            </a:r>
          </a:p>
          <a:p>
            <a:pPr>
              <a:lnSpc>
                <a:spcPts val="4320"/>
              </a:lnSpc>
            </a:pPr>
            <a:endParaRPr lang="en-US" sz="2400">
              <a:solidFill>
                <a:srgbClr val="333333"/>
              </a:solidFill>
              <a:latin typeface="Poppins Light"/>
            </a:endParaRPr>
          </a:p>
          <a:p>
            <a:pPr>
              <a:lnSpc>
                <a:spcPts val="4320"/>
              </a:lnSpc>
            </a:pPr>
            <a:r>
              <a:rPr lang="en-US" sz="2400">
                <a:solidFill>
                  <a:srgbClr val="333333"/>
                </a:solidFill>
                <a:latin typeface="Poppins Light"/>
              </a:rPr>
              <a:t>Differences</a:t>
            </a:r>
          </a:p>
          <a:p>
            <a:pPr marL="518160" lvl="1" indent="-259080">
              <a:lnSpc>
                <a:spcPts val="4320"/>
              </a:lnSpc>
              <a:buFont typeface="Arial"/>
              <a:buChar char="•"/>
            </a:pPr>
            <a:r>
              <a:rPr lang="en-US" sz="2400">
                <a:solidFill>
                  <a:srgbClr val="00C49A"/>
                </a:solidFill>
                <a:latin typeface="Poppins Light"/>
              </a:rPr>
              <a:t>Added value of mixed-effects</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26</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6" name="TextBox 6"/>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Tweedie XGBoost &gt; ANN &gt; MeANN &gt; XGBoost </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C49A"/>
                </a:solidFill>
                <a:latin typeface="Poppins"/>
              </a:rPr>
              <a:t>MeXGBoost</a:t>
            </a:r>
            <a:r>
              <a:rPr lang="en-US" sz="3800">
                <a:solidFill>
                  <a:srgbClr val="000000"/>
                </a:solidFill>
                <a:latin typeface="Poppins"/>
              </a:rPr>
              <a:t> &gt; Tweedie XGBoost &gt; ANN &gt; MeANN &gt; </a:t>
            </a:r>
            <a:r>
              <a:rPr lang="en-US" sz="3800">
                <a:solidFill>
                  <a:srgbClr val="00C49A"/>
                </a:solidFill>
                <a:latin typeface="Poppins"/>
              </a:rPr>
              <a:t>XGBoost</a:t>
            </a:r>
            <a:r>
              <a:rPr lang="en-US" sz="3800">
                <a:solidFill>
                  <a:srgbClr val="000000"/>
                </a:solidFill>
                <a:latin typeface="Poppins"/>
              </a:rPr>
              <a: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Tweedie XGBoost &gt; </a:t>
            </a:r>
            <a:r>
              <a:rPr lang="en-US" sz="3800">
                <a:solidFill>
                  <a:srgbClr val="00C49A"/>
                </a:solidFill>
                <a:latin typeface="Poppins"/>
              </a:rPr>
              <a:t>ANN</a:t>
            </a:r>
            <a:r>
              <a:rPr lang="en-US" sz="3800">
                <a:solidFill>
                  <a:srgbClr val="000000"/>
                </a:solidFill>
                <a:latin typeface="Poppins"/>
              </a:rPr>
              <a:t> &gt; </a:t>
            </a:r>
            <a:r>
              <a:rPr lang="en-US" sz="3800">
                <a:solidFill>
                  <a:srgbClr val="00C49A"/>
                </a:solidFill>
                <a:latin typeface="Poppins"/>
              </a:rPr>
              <a:t>MeANN</a:t>
            </a:r>
            <a:r>
              <a:rPr lang="en-US" sz="3800">
                <a:solidFill>
                  <a:srgbClr val="000000"/>
                </a:solidFill>
                <a:latin typeface="Poppins"/>
              </a:rPr>
              <a:t> &gt; XGBoost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Research Results</a:t>
            </a:r>
          </a:p>
        </p:txBody>
      </p:sp>
      <p:sp>
        <p:nvSpPr>
          <p:cNvPr id="5" name="TextBox 5"/>
          <p:cNvSpPr txBox="1"/>
          <p:nvPr/>
        </p:nvSpPr>
        <p:spPr>
          <a:xfrm>
            <a:off x="2191345" y="5029200"/>
            <a:ext cx="13905309" cy="684530"/>
          </a:xfrm>
          <a:prstGeom prst="rect">
            <a:avLst/>
          </a:prstGeom>
        </p:spPr>
        <p:txBody>
          <a:bodyPr lIns="0" tIns="0" rIns="0" bIns="0" rtlCol="0" anchor="t">
            <a:spAutoFit/>
          </a:bodyPr>
          <a:lstStyle/>
          <a:p>
            <a:pPr algn="ctr">
              <a:lnSpc>
                <a:spcPts val="5320"/>
              </a:lnSpc>
            </a:pPr>
            <a:r>
              <a:rPr lang="en-US" sz="3800">
                <a:solidFill>
                  <a:srgbClr val="000000"/>
                </a:solidFill>
                <a:latin typeface="Poppins"/>
              </a:rPr>
              <a:t>MeXGBoost &gt; </a:t>
            </a:r>
            <a:r>
              <a:rPr lang="en-US" sz="3800">
                <a:solidFill>
                  <a:srgbClr val="00C49A"/>
                </a:solidFill>
                <a:latin typeface="Poppins"/>
              </a:rPr>
              <a:t>Tweedie XGBoost</a:t>
            </a:r>
            <a:r>
              <a:rPr lang="en-US" sz="3800">
                <a:solidFill>
                  <a:srgbClr val="000000"/>
                </a:solidFill>
                <a:latin typeface="Poppins"/>
              </a:rPr>
              <a:t> &gt; ANN &gt; MeANN &gt; </a:t>
            </a:r>
            <a:r>
              <a:rPr lang="en-US" sz="3800">
                <a:solidFill>
                  <a:srgbClr val="00C49A"/>
                </a:solidFill>
                <a:latin typeface="Poppins"/>
              </a:rPr>
              <a:t>XGBoost</a:t>
            </a:r>
            <a:r>
              <a:rPr lang="en-US" sz="3800">
                <a:solidFill>
                  <a:srgbClr val="000000"/>
                </a:solidFill>
                <a:latin typeface="Poppins"/>
              </a:rPr>
              <a:t> </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27</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IV</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80000" y="2619738"/>
            <a:ext cx="12726258" cy="26746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Models accurately predict vast majority of data points</a:t>
            </a:r>
          </a:p>
          <a:p>
            <a:pPr marL="1036320" lvl="2" indent="-345440">
              <a:lnSpc>
                <a:spcPts val="4320"/>
              </a:lnSpc>
              <a:buFont typeface="Arial"/>
              <a:buChar char="⚬"/>
            </a:pPr>
            <a:r>
              <a:rPr lang="en-US" sz="2400">
                <a:solidFill>
                  <a:srgbClr val="333333"/>
                </a:solidFill>
                <a:latin typeface="Poppins Light"/>
              </a:rPr>
              <a:t>But do not capture second peak in haemoglobin concentration</a:t>
            </a:r>
          </a:p>
          <a:p>
            <a:pPr marL="518160" lvl="1" indent="-259080">
              <a:lnSpc>
                <a:spcPts val="4320"/>
              </a:lnSpc>
              <a:buFont typeface="Arial"/>
              <a:buChar char="•"/>
            </a:pPr>
            <a:r>
              <a:rPr lang="en-US" sz="2400">
                <a:solidFill>
                  <a:srgbClr val="333333"/>
                </a:solidFill>
                <a:latin typeface="Poppins Light"/>
              </a:rPr>
              <a:t>Mixed-effects does not always improve predictions in combination with machine learning models</a:t>
            </a:r>
          </a:p>
          <a:p>
            <a:pPr marL="518160" lvl="1" indent="-259080">
              <a:lnSpc>
                <a:spcPts val="4320"/>
              </a:lnSpc>
              <a:buFont typeface="Arial"/>
              <a:buChar char="•"/>
            </a:pPr>
            <a:r>
              <a:rPr lang="en-US" sz="2400">
                <a:solidFill>
                  <a:srgbClr val="333333"/>
                </a:solidFill>
                <a:latin typeface="Poppins Light"/>
              </a:rPr>
              <a:t>Tweedie loss</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28</a:t>
            </a:r>
          </a:p>
        </p:txBody>
      </p:sp>
      <p:sp>
        <p:nvSpPr>
          <p:cNvPr id="6" name="TextBox 6"/>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Conclusion </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a:t>
            </a:r>
          </a:p>
        </p:txBody>
      </p:sp>
      <p:sp>
        <p:nvSpPr>
          <p:cNvPr id="8" name="TextBox 8"/>
          <p:cNvSpPr txBox="1"/>
          <p:nvPr/>
        </p:nvSpPr>
        <p:spPr>
          <a:xfrm>
            <a:off x="1380000" y="184785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Results</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417917" y="4582739"/>
            <a:ext cx="9225551" cy="513276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612934"/>
            <a:ext cx="13411416"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Mixed-effects XGBoost with Tweedie loss</a:t>
            </a:r>
          </a:p>
          <a:p>
            <a:pPr marL="1036320" lvl="2" indent="-345440">
              <a:lnSpc>
                <a:spcPts val="4320"/>
              </a:lnSpc>
              <a:buFont typeface="Arial"/>
              <a:buChar char="⚬"/>
            </a:pPr>
            <a:r>
              <a:rPr lang="en-US" sz="2400">
                <a:solidFill>
                  <a:srgbClr val="333333"/>
                </a:solidFill>
                <a:latin typeface="Poppins Light"/>
              </a:rPr>
              <a:t>Possibly in combination with hurdle model</a:t>
            </a:r>
          </a:p>
          <a:p>
            <a:pPr marL="518160" lvl="1" indent="-259080">
              <a:lnSpc>
                <a:spcPts val="4320"/>
              </a:lnSpc>
              <a:buFont typeface="Arial"/>
              <a:buChar char="•"/>
            </a:pPr>
            <a:r>
              <a:rPr lang="en-US" sz="2400">
                <a:solidFill>
                  <a:srgbClr val="333333"/>
                </a:solidFill>
                <a:latin typeface="Poppins Light"/>
              </a:rPr>
              <a:t>How do the best models perform in MISCAN-Colon?</a:t>
            </a:r>
          </a:p>
          <a:p>
            <a:pPr marL="518160" lvl="1" indent="-259080">
              <a:lnSpc>
                <a:spcPts val="4320"/>
              </a:lnSpc>
              <a:buFont typeface="Arial"/>
              <a:buChar char="•"/>
            </a:pPr>
            <a:r>
              <a:rPr lang="en-US" sz="2400">
                <a:solidFill>
                  <a:srgbClr val="333333"/>
                </a:solidFill>
                <a:latin typeface="Poppins Light"/>
              </a:rPr>
              <a:t>Open the black-box</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2915" y="3684124"/>
            <a:ext cx="7635232" cy="5802776"/>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29</a:t>
            </a:r>
          </a:p>
        </p:txBody>
      </p:sp>
      <p:sp>
        <p:nvSpPr>
          <p:cNvPr id="7" name="TextBox 7"/>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Conclusion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a:t>
            </a:r>
          </a:p>
        </p:txBody>
      </p:sp>
      <p:sp>
        <p:nvSpPr>
          <p:cNvPr id="9" name="TextBox 9"/>
          <p:cNvSpPr txBox="1"/>
          <p:nvPr/>
        </p:nvSpPr>
        <p:spPr>
          <a:xfrm>
            <a:off x="1393076" y="184785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Further research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8478845" y="4030896"/>
            <a:ext cx="6816527" cy="3470357"/>
          </a:xfrm>
          <a:prstGeom prst="rect">
            <a:avLst/>
          </a:prstGeom>
        </p:spPr>
        <p:txBody>
          <a:bodyPr lIns="0" tIns="0" rIns="0" bIns="0" rtlCol="0" anchor="t">
            <a:spAutoFit/>
          </a:bodyPr>
          <a:lstStyle/>
          <a:p>
            <a:pPr marL="624520" lvl="1" indent="-312260">
              <a:lnSpc>
                <a:spcPts val="4628"/>
              </a:lnSpc>
              <a:buFont typeface="Arial"/>
              <a:buChar char="•"/>
            </a:pPr>
            <a:r>
              <a:rPr lang="en-US" sz="2892">
                <a:solidFill>
                  <a:srgbClr val="333333"/>
                </a:solidFill>
                <a:latin typeface="Poppins Medium 1"/>
              </a:rPr>
              <a:t>Why do you think the models follow the same trend?</a:t>
            </a:r>
          </a:p>
          <a:p>
            <a:pPr>
              <a:lnSpc>
                <a:spcPts val="4628"/>
              </a:lnSpc>
            </a:pPr>
            <a:endParaRPr lang="en-US" sz="2892">
              <a:solidFill>
                <a:srgbClr val="333333"/>
              </a:solidFill>
              <a:latin typeface="Poppins Medium 1"/>
            </a:endParaRPr>
          </a:p>
          <a:p>
            <a:pPr marL="624520" lvl="1" indent="-312260">
              <a:lnSpc>
                <a:spcPts val="4628"/>
              </a:lnSpc>
              <a:buFont typeface="Arial"/>
              <a:buChar char="•"/>
            </a:pPr>
            <a:r>
              <a:rPr lang="en-US" sz="2892">
                <a:solidFill>
                  <a:srgbClr val="333333"/>
                </a:solidFill>
                <a:latin typeface="Poppins Medium 1"/>
              </a:rPr>
              <a:t>Any interesting things I missed?</a:t>
            </a:r>
          </a:p>
          <a:p>
            <a:pPr>
              <a:lnSpc>
                <a:spcPts val="4628"/>
              </a:lnSpc>
            </a:pPr>
            <a:endParaRPr lang="en-US" sz="2892">
              <a:solidFill>
                <a:srgbClr val="333333"/>
              </a:solidFill>
              <a:latin typeface="Poppins Medium 1"/>
            </a:endParaRPr>
          </a:p>
          <a:p>
            <a:pPr marL="624520" lvl="1" indent="-312260">
              <a:lnSpc>
                <a:spcPts val="4628"/>
              </a:lnSpc>
              <a:buFont typeface="Arial"/>
              <a:buChar char="•"/>
            </a:pPr>
            <a:r>
              <a:rPr lang="en-US" sz="2892">
                <a:solidFill>
                  <a:srgbClr val="333333"/>
                </a:solidFill>
                <a:latin typeface="Poppins Medium 1"/>
              </a:rPr>
              <a:t>Questions from you?</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8627" y="3143497"/>
            <a:ext cx="5862371" cy="4764509"/>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30</a:t>
            </a:r>
          </a:p>
        </p:txBody>
      </p:sp>
      <p:sp>
        <p:nvSpPr>
          <p:cNvPr id="7" name="TextBox 7"/>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 Discussion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VI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AutoShape 4"/>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5" name="AutoShape 5"/>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6" name="TextBox 6"/>
          <p:cNvSpPr txBox="1"/>
          <p:nvPr/>
        </p:nvSpPr>
        <p:spPr>
          <a:xfrm>
            <a:off x="14355767" y="1069668"/>
            <a:ext cx="2903533" cy="12439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Yoëlle Kilsdonk</a:t>
            </a:r>
          </a:p>
          <a:p>
            <a:pPr algn="r">
              <a:lnSpc>
                <a:spcPts val="3359"/>
              </a:lnSpc>
            </a:pPr>
            <a:r>
              <a:rPr lang="en-US" sz="2400">
                <a:solidFill>
                  <a:srgbClr val="333333"/>
                </a:solidFill>
                <a:latin typeface="Poppins Light"/>
              </a:rPr>
              <a:t>513530</a:t>
            </a:r>
          </a:p>
          <a:p>
            <a:pPr algn="r">
              <a:lnSpc>
                <a:spcPts val="3359"/>
              </a:lnSpc>
            </a:pPr>
            <a:endParaRPr lang="en-US" sz="2400">
              <a:solidFill>
                <a:srgbClr val="333333"/>
              </a:solidFill>
              <a:latin typeface="Poppins Light"/>
            </a:endParaRPr>
          </a:p>
        </p:txBody>
      </p:sp>
      <p:sp>
        <p:nvSpPr>
          <p:cNvPr id="7" name="AutoShape 7"/>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20485" y="4057075"/>
            <a:ext cx="5550297" cy="6229925"/>
          </a:xfrm>
          <a:prstGeom prst="rect">
            <a:avLst/>
          </a:prstGeom>
        </p:spPr>
      </p:pic>
      <p:sp>
        <p:nvSpPr>
          <p:cNvPr id="9" name="TextBox 9"/>
          <p:cNvSpPr txBox="1"/>
          <p:nvPr/>
        </p:nvSpPr>
        <p:spPr>
          <a:xfrm>
            <a:off x="1028700" y="3065796"/>
            <a:ext cx="9386462" cy="2447925"/>
          </a:xfrm>
          <a:prstGeom prst="rect">
            <a:avLst/>
          </a:prstGeom>
        </p:spPr>
        <p:txBody>
          <a:bodyPr lIns="0" tIns="0" rIns="0" bIns="0" rtlCol="0" anchor="t">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id="10" name="TextBox 10"/>
          <p:cNvSpPr txBox="1"/>
          <p:nvPr/>
        </p:nvSpPr>
        <p:spPr>
          <a:xfrm>
            <a:off x="10415162"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SUPERVISORS</a:t>
            </a:r>
          </a:p>
        </p:txBody>
      </p:sp>
      <p:sp>
        <p:nvSpPr>
          <p:cNvPr id="11" name="TextBox 11"/>
          <p:cNvSpPr txBox="1"/>
          <p:nvPr/>
        </p:nvSpPr>
        <p:spPr>
          <a:xfrm>
            <a:off x="6312608" y="1069668"/>
            <a:ext cx="7006086" cy="824865"/>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Iris Lansdorp-Vogelaar, Rosita van den Puttelaar, and Danica van den Berg</a:t>
            </a:r>
          </a:p>
        </p:txBody>
      </p:sp>
      <p:sp>
        <p:nvSpPr>
          <p:cNvPr id="12" name="TextBox 12"/>
          <p:cNvSpPr txBox="1"/>
          <p:nvPr/>
        </p:nvSpPr>
        <p:spPr>
          <a:xfrm>
            <a:off x="1028700" y="402916"/>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Medium 1"/>
              </a:rPr>
              <a:t>19-12-2022</a:t>
            </a:r>
          </a:p>
        </p:txBody>
      </p:sp>
      <p:sp>
        <p:nvSpPr>
          <p:cNvPr id="13" name="TextBox 13"/>
          <p:cNvSpPr txBox="1"/>
          <p:nvPr/>
        </p:nvSpPr>
        <p:spPr>
          <a:xfrm>
            <a:off x="1028700" y="1069668"/>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Light"/>
              </a:rPr>
              <a:t>Erasmus Medical Centre</a:t>
            </a:r>
          </a:p>
        </p:txBody>
      </p:sp>
      <p:sp>
        <p:nvSpPr>
          <p:cNvPr id="14" name="TextBox 14"/>
          <p:cNvSpPr txBox="1"/>
          <p:nvPr/>
        </p:nvSpPr>
        <p:spPr>
          <a:xfrm>
            <a:off x="14355767"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1"/>
              </a:rPr>
              <a:t>STUDENT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5258292" y="3346923"/>
            <a:ext cx="8965807" cy="190590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42112" y="3187559"/>
            <a:ext cx="2488916" cy="5440253"/>
          </a:xfrm>
          <a:prstGeom prst="rect">
            <a:avLst/>
          </a:prstGeom>
        </p:spPr>
      </p:pic>
      <p:sp>
        <p:nvSpPr>
          <p:cNvPr id="6" name="TextBox 6"/>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138" y="2701738"/>
            <a:ext cx="7537513" cy="6770057"/>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3</a:t>
            </a:r>
          </a:p>
        </p:txBody>
      </p:sp>
      <p:sp>
        <p:nvSpPr>
          <p:cNvPr id="7" name="TextBox 7"/>
          <p:cNvSpPr txBox="1"/>
          <p:nvPr/>
        </p:nvSpPr>
        <p:spPr>
          <a:xfrm>
            <a:off x="9849530" y="257791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Data characteristics </a:t>
            </a:r>
          </a:p>
        </p:txBody>
      </p:sp>
      <p:sp>
        <p:nvSpPr>
          <p:cNvPr id="8" name="TextBox 8"/>
          <p:cNvSpPr txBox="1"/>
          <p:nvPr/>
        </p:nvSpPr>
        <p:spPr>
          <a:xfrm>
            <a:off x="9849530" y="3416113"/>
            <a:ext cx="7750924" cy="15887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Missing values </a:t>
            </a:r>
          </a:p>
          <a:p>
            <a:pPr marL="518160" lvl="1" indent="-259080">
              <a:lnSpc>
                <a:spcPts val="4320"/>
              </a:lnSpc>
              <a:buFont typeface="Arial"/>
              <a:buChar char="•"/>
            </a:pPr>
            <a:r>
              <a:rPr lang="en-US" sz="2400">
                <a:solidFill>
                  <a:srgbClr val="A6A6A6"/>
                </a:solidFill>
                <a:latin typeface="Poppins Light"/>
              </a:rPr>
              <a:t>Longitudinal</a:t>
            </a:r>
          </a:p>
          <a:p>
            <a:pPr marL="518160" lvl="1" indent="-259080">
              <a:lnSpc>
                <a:spcPts val="4320"/>
              </a:lnSpc>
              <a:buFont typeface="Arial"/>
              <a:buChar char="•"/>
            </a:pPr>
            <a:r>
              <a:rPr lang="en-US" sz="2400">
                <a:solidFill>
                  <a:srgbClr val="A6A6A6"/>
                </a:solidFill>
                <a:latin typeface="Poppins Light"/>
              </a:rPr>
              <a:t>Zero inflation</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sp>
        <p:nvSpPr>
          <p:cNvPr id="5" name="TextBox 5"/>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8" name="Picture 8"/>
          <p:cNvPicPr>
            <a:picLocks noChangeAspect="1"/>
          </p:cNvPicPr>
          <p:nvPr/>
        </p:nvPicPr>
        <p:blipFill>
          <a:blip r:embed="rId5"/>
          <a:srcRect/>
          <a:stretch>
            <a:fillRect/>
          </a:stretch>
        </p:blipFill>
        <p:spPr>
          <a:xfrm>
            <a:off x="5258292" y="3346923"/>
            <a:ext cx="8965807" cy="5923517"/>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pic>
        <p:nvPicPr>
          <p:cNvPr id="8" name="Picture 8"/>
          <p:cNvPicPr>
            <a:picLocks noChangeAspect="1"/>
          </p:cNvPicPr>
          <p:nvPr/>
        </p:nvPicPr>
        <p:blipFill>
          <a:blip r:embed="rId5"/>
          <a:srcRect/>
          <a:stretch>
            <a:fillRect/>
          </a:stretch>
        </p:blipFill>
        <p:spPr>
          <a:xfrm>
            <a:off x="5258292" y="3346923"/>
            <a:ext cx="11186351" cy="5280890"/>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2112" y="3187559"/>
            <a:ext cx="2488916" cy="5440253"/>
          </a:xfrm>
          <a:prstGeom prst="rect">
            <a:avLst/>
          </a:prstGeom>
        </p:spPr>
      </p:pic>
      <p:sp>
        <p:nvSpPr>
          <p:cNvPr id="5" name="TextBox 5"/>
          <p:cNvSpPr txBox="1"/>
          <p:nvPr/>
        </p:nvSpPr>
        <p:spPr>
          <a:xfrm>
            <a:off x="1393076" y="2184873"/>
            <a:ext cx="661569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pic>
        <p:nvPicPr>
          <p:cNvPr id="8" name="Picture 8"/>
          <p:cNvPicPr>
            <a:picLocks noChangeAspect="1"/>
          </p:cNvPicPr>
          <p:nvPr/>
        </p:nvPicPr>
        <p:blipFill>
          <a:blip r:embed="rId5"/>
          <a:srcRect/>
          <a:stretch>
            <a:fillRect/>
          </a:stretch>
        </p:blipFill>
        <p:spPr>
          <a:xfrm>
            <a:off x="5258292" y="3346923"/>
            <a:ext cx="11186351" cy="5280890"/>
          </a:xfrm>
          <a:prstGeom prst="rect">
            <a:avLst/>
          </a:pr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srcRect/>
          <a:stretch>
            <a:fillRect/>
          </a:stretch>
        </p:blipFill>
        <p:spPr>
          <a:xfrm>
            <a:off x="6689454" y="2308698"/>
            <a:ext cx="9336960" cy="6675331"/>
          </a:xfrm>
          <a:prstGeom prst="rect">
            <a:avLst/>
          </a:prstGeom>
        </p:spPr>
      </p:pic>
      <p:sp>
        <p:nvSpPr>
          <p:cNvPr id="5" name="TextBox 5"/>
          <p:cNvSpPr txBox="1"/>
          <p:nvPr/>
        </p:nvSpPr>
        <p:spPr>
          <a:xfrm>
            <a:off x="1393076" y="2184873"/>
            <a:ext cx="5125710" cy="11906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Mixed-effects Machine learning</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Methodology</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1"/>
              </a:rPr>
              <a:t>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47074" y="2537298"/>
            <a:ext cx="6378740" cy="5892361"/>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4</a:t>
            </a:r>
          </a:p>
        </p:txBody>
      </p:sp>
      <p:sp>
        <p:nvSpPr>
          <p:cNvPr id="7" name="TextBox 7"/>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Missing values</a:t>
            </a:r>
          </a:p>
        </p:txBody>
      </p:sp>
      <p:sp>
        <p:nvSpPr>
          <p:cNvPr id="8" name="TextBox 8"/>
          <p:cNvSpPr txBox="1"/>
          <p:nvPr/>
        </p:nvSpPr>
        <p:spPr>
          <a:xfrm>
            <a:off x="1393076" y="3139329"/>
            <a:ext cx="8627780"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Stage: healthy / non-advanced adenoma / advanced adenoma / colorectal cancer </a:t>
            </a:r>
          </a:p>
          <a:p>
            <a:pPr marL="1036320" lvl="2" indent="-345440">
              <a:lnSpc>
                <a:spcPts val="4320"/>
              </a:lnSpc>
              <a:buFont typeface="Arial"/>
              <a:buChar char="⚬"/>
            </a:pPr>
            <a:r>
              <a:rPr lang="en-US" sz="2400">
                <a:solidFill>
                  <a:srgbClr val="333333"/>
                </a:solidFill>
                <a:latin typeface="Poppins Light"/>
              </a:rPr>
              <a:t>Only known if FIT result positive (hb &gt; 47)</a:t>
            </a:r>
          </a:p>
          <a:p>
            <a:pPr marL="1554480" lvl="3" indent="-388620">
              <a:lnSpc>
                <a:spcPts val="4320"/>
              </a:lnSpc>
              <a:buFont typeface="Arial"/>
              <a:buChar char="￭"/>
            </a:pPr>
            <a:r>
              <a:rPr lang="en-US" sz="2400">
                <a:solidFill>
                  <a:srgbClr val="333333"/>
                </a:solidFill>
                <a:latin typeface="Poppins Light"/>
              </a:rPr>
              <a:t>Colonoscopy</a:t>
            </a:r>
          </a:p>
          <a:p>
            <a:pPr marL="1554480" lvl="3" indent="-388620">
              <a:lnSpc>
                <a:spcPts val="4320"/>
              </a:lnSpc>
              <a:buFont typeface="Arial"/>
              <a:buChar char="￭"/>
            </a:pPr>
            <a:r>
              <a:rPr lang="en-US" sz="2400">
                <a:solidFill>
                  <a:srgbClr val="333333"/>
                </a:solidFill>
                <a:latin typeface="Poppins Light"/>
              </a:rPr>
              <a:t>3.9% of observations </a:t>
            </a:r>
          </a:p>
          <a:p>
            <a:pPr>
              <a:lnSpc>
                <a:spcPts val="4320"/>
              </a:lnSpc>
            </a:pPr>
            <a:endParaRPr lang="en-US" sz="2400">
              <a:solidFill>
                <a:srgbClr val="333333"/>
              </a:solidFill>
              <a:latin typeface="Poppins Light"/>
            </a:endParaRPr>
          </a:p>
          <a:p>
            <a:pPr>
              <a:lnSpc>
                <a:spcPts val="4320"/>
              </a:lnSpc>
            </a:pPr>
            <a:endParaRPr lang="en-US" sz="2400">
              <a:solidFill>
                <a:srgbClr val="333333"/>
              </a:solidFill>
              <a:latin typeface="Poppins Light"/>
            </a:endParaRP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47074" y="2537298"/>
            <a:ext cx="6378740" cy="5892361"/>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4</a:t>
            </a:r>
          </a:p>
        </p:txBody>
      </p:sp>
      <p:sp>
        <p:nvSpPr>
          <p:cNvPr id="7" name="TextBox 7"/>
          <p:cNvSpPr txBox="1"/>
          <p:nvPr/>
        </p:nvSpPr>
        <p:spPr>
          <a:xfrm>
            <a:off x="1393076" y="2184873"/>
            <a:ext cx="600264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Missing values</a:t>
            </a:r>
          </a:p>
        </p:txBody>
      </p:sp>
      <p:sp>
        <p:nvSpPr>
          <p:cNvPr id="8" name="TextBox 8"/>
          <p:cNvSpPr txBox="1"/>
          <p:nvPr/>
        </p:nvSpPr>
        <p:spPr>
          <a:xfrm>
            <a:off x="1393076" y="3139329"/>
            <a:ext cx="8627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A6A6A6"/>
                </a:solidFill>
                <a:latin typeface="Poppins Light"/>
              </a:rPr>
              <a:t>Stage: healthy / non-advanced adenoma / advanced adenoma / colorectal cancer </a:t>
            </a:r>
          </a:p>
          <a:p>
            <a:pPr marL="1036320" lvl="2" indent="-345440">
              <a:lnSpc>
                <a:spcPts val="4320"/>
              </a:lnSpc>
              <a:buFont typeface="Arial"/>
              <a:buChar char="⚬"/>
            </a:pPr>
            <a:r>
              <a:rPr lang="en-US" sz="2400">
                <a:solidFill>
                  <a:srgbClr val="A6A6A6"/>
                </a:solidFill>
                <a:latin typeface="Poppins Light"/>
              </a:rPr>
              <a:t>Only known if FIT result positive (hb &gt; 47)</a:t>
            </a:r>
          </a:p>
          <a:p>
            <a:pPr marL="1554480" lvl="3" indent="-388620">
              <a:lnSpc>
                <a:spcPts val="4320"/>
              </a:lnSpc>
              <a:buFont typeface="Arial"/>
              <a:buChar char="￭"/>
            </a:pPr>
            <a:r>
              <a:rPr lang="en-US" sz="2400">
                <a:solidFill>
                  <a:srgbClr val="A6A6A6"/>
                </a:solidFill>
                <a:latin typeface="Poppins Light"/>
              </a:rPr>
              <a:t>Colonoscopy</a:t>
            </a:r>
          </a:p>
          <a:p>
            <a:pPr marL="1554480" lvl="3" indent="-388620">
              <a:lnSpc>
                <a:spcPts val="4320"/>
              </a:lnSpc>
              <a:buFont typeface="Arial"/>
              <a:buChar char="￭"/>
            </a:pPr>
            <a:r>
              <a:rPr lang="en-US" sz="2400">
                <a:solidFill>
                  <a:srgbClr val="A6A6A6"/>
                </a:solidFill>
                <a:latin typeface="Poppins Light"/>
              </a:rPr>
              <a:t>3.9% of observations </a:t>
            </a:r>
          </a:p>
          <a:p>
            <a:pPr>
              <a:lnSpc>
                <a:spcPts val="4320"/>
              </a:lnSpc>
            </a:pPr>
            <a:endParaRPr lang="en-US" sz="2400">
              <a:solidFill>
                <a:srgbClr val="A6A6A6"/>
              </a:solidFill>
              <a:latin typeface="Poppins Light"/>
            </a:endParaRP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9060969">
            <a:off x="2432554" y="5230007"/>
            <a:ext cx="1044418" cy="2659397"/>
          </a:xfrm>
          <a:prstGeom prst="rect">
            <a:avLst/>
          </a:prstGeom>
        </p:spPr>
      </p:pic>
      <p:sp>
        <p:nvSpPr>
          <p:cNvPr id="10" name="TextBox 10"/>
          <p:cNvSpPr txBox="1"/>
          <p:nvPr/>
        </p:nvSpPr>
        <p:spPr>
          <a:xfrm>
            <a:off x="4307610" y="7204599"/>
            <a:ext cx="2798713" cy="457835"/>
          </a:xfrm>
          <a:prstGeom prst="rect">
            <a:avLst/>
          </a:prstGeom>
        </p:spPr>
        <p:txBody>
          <a:bodyPr lIns="0" tIns="0" rIns="0" bIns="0" rtlCol="0" anchor="t">
            <a:spAutoFit/>
          </a:bodyPr>
          <a:lstStyle/>
          <a:p>
            <a:pPr algn="ctr">
              <a:lnSpc>
                <a:spcPts val="3639"/>
              </a:lnSpc>
            </a:pPr>
            <a:r>
              <a:rPr lang="en-US" sz="2599">
                <a:solidFill>
                  <a:srgbClr val="000000"/>
                </a:solidFill>
                <a:latin typeface="Poppins Medium 2 Bold"/>
              </a:rPr>
              <a:t>Data imputation</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39532" y="2537298"/>
            <a:ext cx="6559565" cy="590360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402060" y="1747365"/>
            <a:ext cx="3159731" cy="1579865"/>
          </a:xfrm>
          <a:prstGeom prst="rect">
            <a:avLst/>
          </a:prstGeom>
        </p:spPr>
      </p:pic>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1"/>
              </a:rPr>
              <a:t>Data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1"/>
              </a:rPr>
              <a:t>5</a:t>
            </a:r>
          </a:p>
        </p:txBody>
      </p:sp>
      <p:sp>
        <p:nvSpPr>
          <p:cNvPr id="8" name="TextBox 8"/>
          <p:cNvSpPr txBox="1"/>
          <p:nvPr/>
        </p:nvSpPr>
        <p:spPr>
          <a:xfrm>
            <a:off x="1393076" y="2184873"/>
            <a:ext cx="8370291"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1"/>
              </a:rPr>
              <a:t>Multiple Imputation via Chained Equations</a:t>
            </a:r>
          </a:p>
        </p:txBody>
      </p:sp>
      <p:sp>
        <p:nvSpPr>
          <p:cNvPr id="9" name="TextBox 9"/>
          <p:cNvSpPr txBox="1"/>
          <p:nvPr/>
        </p:nvSpPr>
        <p:spPr>
          <a:xfrm>
            <a:off x="1393076" y="3139329"/>
            <a:ext cx="7750924" cy="376047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Fits regression models to predict missing values of </a:t>
            </a:r>
            <a:r>
              <a:rPr lang="en-US" sz="2400">
                <a:solidFill>
                  <a:srgbClr val="00C49A"/>
                </a:solidFill>
                <a:latin typeface="Poppins Light Bold"/>
              </a:rPr>
              <a:t>stage</a:t>
            </a:r>
            <a:r>
              <a:rPr lang="en-US" sz="2400">
                <a:solidFill>
                  <a:srgbClr val="333333"/>
                </a:solidFill>
                <a:latin typeface="Poppins Light"/>
              </a:rPr>
              <a:t> (96.1%) using the variables </a:t>
            </a:r>
            <a:r>
              <a:rPr lang="en-US" sz="2400">
                <a:solidFill>
                  <a:srgbClr val="0E8FE0"/>
                </a:solidFill>
                <a:latin typeface="Poppins Light Bold"/>
              </a:rPr>
              <a:t>FIT</a:t>
            </a:r>
            <a:r>
              <a:rPr lang="en-US" sz="2400">
                <a:solidFill>
                  <a:srgbClr val="73CDFF"/>
                </a:solidFill>
                <a:latin typeface="Poppins Light Bold"/>
              </a:rPr>
              <a:t> </a:t>
            </a:r>
            <a:r>
              <a:rPr lang="en-US" sz="2400">
                <a:solidFill>
                  <a:srgbClr val="0E8FE0"/>
                </a:solidFill>
                <a:latin typeface="Poppins Light Bold"/>
              </a:rPr>
              <a:t>result</a:t>
            </a:r>
            <a:r>
              <a:rPr lang="en-US" sz="2400">
                <a:solidFill>
                  <a:srgbClr val="333333"/>
                </a:solidFill>
                <a:latin typeface="Poppins Light"/>
              </a:rPr>
              <a:t>, </a:t>
            </a:r>
            <a:r>
              <a:rPr lang="en-US" sz="2400">
                <a:solidFill>
                  <a:srgbClr val="0E8FE0"/>
                </a:solidFill>
                <a:latin typeface="Poppins Light Bold"/>
              </a:rPr>
              <a:t>age</a:t>
            </a:r>
            <a:r>
              <a:rPr lang="en-US" sz="2400">
                <a:solidFill>
                  <a:srgbClr val="333333"/>
                </a:solidFill>
                <a:latin typeface="Poppins Light"/>
              </a:rPr>
              <a:t>, </a:t>
            </a:r>
            <a:r>
              <a:rPr lang="en-US" sz="2400">
                <a:solidFill>
                  <a:srgbClr val="0E8FE0"/>
                </a:solidFill>
                <a:latin typeface="Poppins Light Bold"/>
              </a:rPr>
              <a:t>sex</a:t>
            </a:r>
            <a:r>
              <a:rPr lang="en-US" sz="2400">
                <a:solidFill>
                  <a:srgbClr val="333333"/>
                </a:solidFill>
                <a:latin typeface="Poppins Light"/>
              </a:rPr>
              <a:t>, </a:t>
            </a:r>
            <a:r>
              <a:rPr lang="en-US" sz="2400">
                <a:solidFill>
                  <a:srgbClr val="0E8FE0"/>
                </a:solidFill>
                <a:latin typeface="Poppins Light Bold"/>
              </a:rPr>
              <a:t>haemoglobin</a:t>
            </a:r>
            <a:r>
              <a:rPr lang="en-US" sz="2400">
                <a:solidFill>
                  <a:srgbClr val="333333"/>
                </a:solidFill>
                <a:latin typeface="Poppins Light"/>
              </a:rPr>
              <a:t> </a:t>
            </a:r>
            <a:r>
              <a:rPr lang="en-US" sz="2400">
                <a:solidFill>
                  <a:srgbClr val="0E8FE0"/>
                </a:solidFill>
                <a:latin typeface="Poppins Light Bold"/>
              </a:rPr>
              <a:t>concentration </a:t>
            </a:r>
            <a:r>
              <a:rPr lang="en-US" sz="2400">
                <a:solidFill>
                  <a:srgbClr val="000000"/>
                </a:solidFill>
                <a:latin typeface="Poppins Light"/>
              </a:rPr>
              <a:t>and the known observations of </a:t>
            </a:r>
            <a:r>
              <a:rPr lang="en-US" sz="2400">
                <a:solidFill>
                  <a:srgbClr val="0E8FE0"/>
                </a:solidFill>
                <a:latin typeface="Poppins Light Bold"/>
              </a:rPr>
              <a:t>stage</a:t>
            </a:r>
            <a:r>
              <a:rPr lang="en-US" sz="2400">
                <a:solidFill>
                  <a:srgbClr val="000000"/>
                </a:solidFill>
                <a:latin typeface="Poppins Light"/>
              </a:rPr>
              <a:t> (3.9%)</a:t>
            </a: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a:p>
            <a:pPr>
              <a:lnSpc>
                <a:spcPts val="4320"/>
              </a:lnSpc>
            </a:pPr>
            <a:endParaRPr lang="en-US" sz="2400">
              <a:solidFill>
                <a:srgbClr val="000000"/>
              </a:solidFill>
              <a:latin typeface="Poppins Light"/>
            </a:endParaRP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1"/>
              </a:rPr>
              <a:t>II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5502</Words>
  <Application>Microsoft Macintosh PowerPoint</Application>
  <PresentationFormat>Custom</PresentationFormat>
  <Paragraphs>763</Paragraphs>
  <Slides>63</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Poppins Bold</vt:lpstr>
      <vt:lpstr>Arial</vt:lpstr>
      <vt:lpstr>Poppins Light Bold</vt:lpstr>
      <vt:lpstr>Canva Sans</vt:lpstr>
      <vt:lpstr>Poppins</vt:lpstr>
      <vt:lpstr>Poppins Medium 2 Bold</vt:lpstr>
      <vt:lpstr>Calibri</vt:lpstr>
      <vt:lpstr>Poppins Medium 1</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 Presentation - Mon 19 dec</dc:title>
  <cp:lastModifiedBy>Yoelle Kilsdonk</cp:lastModifiedBy>
  <cp:revision>4</cp:revision>
  <dcterms:created xsi:type="dcterms:W3CDTF">2006-08-16T00:00:00Z</dcterms:created>
  <dcterms:modified xsi:type="dcterms:W3CDTF">2023-01-15T17:47:04Z</dcterms:modified>
  <dc:identifier>DAFU7aL1JP0</dc:identifier>
</cp:coreProperties>
</file>